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8" r:id="rId3"/>
    <p:sldId id="271" r:id="rId4"/>
    <p:sldId id="278" r:id="rId5"/>
    <p:sldId id="273" r:id="rId6"/>
    <p:sldId id="275" r:id="rId7"/>
    <p:sldId id="279" r:id="rId8"/>
    <p:sldId id="274" r:id="rId9"/>
    <p:sldId id="257" r:id="rId10"/>
    <p:sldId id="276" r:id="rId11"/>
    <p:sldId id="259" r:id="rId12"/>
    <p:sldId id="265" r:id="rId13"/>
    <p:sldId id="258" r:id="rId14"/>
    <p:sldId id="261" r:id="rId15"/>
    <p:sldId id="260" r:id="rId16"/>
    <p:sldId id="262" r:id="rId17"/>
    <p:sldId id="263" r:id="rId18"/>
    <p:sldId id="264" r:id="rId19"/>
    <p:sldId id="277"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5EAF1-2281-4C9F-8580-C75F00869091}" type="datetimeFigureOut">
              <a:rPr lang="en-US" smtClean="0"/>
              <a:pPr/>
              <a:t>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AAF703-44B4-46CE-9C31-D600928B52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AAF703-44B4-46CE-9C31-D600928B52D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A79FCC-431B-442B-8543-9F1059229631}" type="datetimeFigureOut">
              <a:rPr lang="en-US" smtClean="0"/>
              <a:pPr/>
              <a:t>1/12/2012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D3AC5A4-131D-4C81-915B-14D88B08A82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A79FCC-431B-442B-8543-9F1059229631}"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C5A4-131D-4C81-915B-14D88B08A8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A79FCC-431B-442B-8543-9F1059229631}"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C5A4-131D-4C81-915B-14D88B08A8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4A79FCC-431B-442B-8543-9F1059229631}"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C5A4-131D-4C81-915B-14D88B08A82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A79FCC-431B-442B-8543-9F1059229631}" type="datetimeFigureOut">
              <a:rPr lang="en-US" smtClean="0"/>
              <a:pPr/>
              <a:t>1/12/2012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D3AC5A4-131D-4C81-915B-14D88B08A82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A79FCC-431B-442B-8543-9F1059229631}"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AC5A4-131D-4C81-915B-14D88B08A82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4A79FCC-431B-442B-8543-9F1059229631}" type="datetimeFigureOut">
              <a:rPr lang="en-US" smtClean="0"/>
              <a:pPr/>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AC5A4-131D-4C81-915B-14D88B08A82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A79FCC-431B-442B-8543-9F1059229631}" type="datetimeFigureOut">
              <a:rPr lang="en-US" smtClean="0"/>
              <a:pPr/>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AC5A4-131D-4C81-915B-14D88B08A8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79FCC-431B-442B-8543-9F1059229631}" type="datetimeFigureOut">
              <a:rPr lang="en-US" smtClean="0"/>
              <a:pPr/>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AC5A4-131D-4C81-915B-14D88B08A8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A79FCC-431B-442B-8543-9F1059229631}"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AC5A4-131D-4C81-915B-14D88B08A82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A79FCC-431B-442B-8543-9F1059229631}" type="datetimeFigureOut">
              <a:rPr lang="en-US" smtClean="0"/>
              <a:pPr/>
              <a:t>1/12/2012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D3AC5A4-131D-4C81-915B-14D88B08A82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4A79FCC-431B-442B-8543-9F1059229631}" type="datetimeFigureOut">
              <a:rPr lang="en-US" smtClean="0"/>
              <a:pPr/>
              <a:t>1/12/2012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D3AC5A4-131D-4C81-915B-14D88B08A8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Antonia_Fortres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Lecture 6 of the Spiritual Warfare Seminar</a:t>
            </a:r>
          </a:p>
          <a:p>
            <a:r>
              <a:rPr lang="en-US" dirty="0" smtClean="0"/>
              <a:t>By John Edmiston</a:t>
            </a:r>
            <a:endParaRPr lang="en-US" dirty="0"/>
          </a:p>
        </p:txBody>
      </p:sp>
      <p:sp>
        <p:nvSpPr>
          <p:cNvPr id="2" name="Title 1"/>
          <p:cNvSpPr>
            <a:spLocks noGrp="1"/>
          </p:cNvSpPr>
          <p:nvPr>
            <p:ph type="ctrTitle"/>
          </p:nvPr>
        </p:nvSpPr>
        <p:spPr/>
        <p:txBody>
          <a:bodyPr/>
          <a:lstStyle/>
          <a:p>
            <a:r>
              <a:rPr lang="en-US" dirty="0" smtClean="0"/>
              <a:t>Spiritual Warfare In The End Times</a:t>
            </a:r>
            <a:endParaRPr lang="en-US" dirty="0"/>
          </a:p>
        </p:txBody>
      </p:sp>
      <p:sp>
        <p:nvSpPr>
          <p:cNvPr id="4" name="TextBox 3"/>
          <p:cNvSpPr txBox="1"/>
          <p:nvPr/>
        </p:nvSpPr>
        <p:spPr>
          <a:xfrm>
            <a:off x="457200" y="6172200"/>
            <a:ext cx="5943600" cy="553998"/>
          </a:xfrm>
          <a:prstGeom prst="rect">
            <a:avLst/>
          </a:prstGeom>
          <a:noFill/>
        </p:spPr>
        <p:txBody>
          <a:bodyPr wrap="square" rtlCol="0">
            <a:spAutoFit/>
          </a:bodyPr>
          <a:lstStyle/>
          <a:p>
            <a:r>
              <a:rPr lang="en-US" sz="1000" dirty="0" smtClean="0"/>
              <a:t>© John Edmiston ,2012    This work is licensed under the Creative Commons Attribution-</a:t>
            </a:r>
            <a:r>
              <a:rPr lang="en-US" sz="1000" dirty="0" err="1" smtClean="0"/>
              <a:t>NonCommercial</a:t>
            </a:r>
            <a:r>
              <a:rPr lang="en-US" sz="1000" dirty="0" smtClean="0"/>
              <a:t>-</a:t>
            </a:r>
            <a:r>
              <a:rPr lang="en-US" sz="1000" dirty="0" err="1" smtClean="0"/>
              <a:t>ShareAlike</a:t>
            </a:r>
            <a:r>
              <a:rPr lang="en-US" sz="1000" dirty="0" smtClean="0"/>
              <a:t> 3.0 </a:t>
            </a:r>
            <a:r>
              <a:rPr lang="en-US" sz="1000" dirty="0" err="1" smtClean="0"/>
              <a:t>Unported</a:t>
            </a:r>
            <a:r>
              <a:rPr lang="en-US" sz="1000" dirty="0" smtClean="0"/>
              <a:t> License. To view a copy of this license, visit http://creativecommons.org/licenses/by-nc-sa/3.0/ or send a letter to Creative Commons, 444 Castro Street, Suite 900, Mountain View, California, 94041, USA.</a:t>
            </a:r>
            <a:endParaRPr lang="en-US" sz="1000" dirty="0"/>
          </a:p>
        </p:txBody>
      </p:sp>
      <p:pic>
        <p:nvPicPr>
          <p:cNvPr id="5" name="Picture 2" descr="http://mirrors.creativecommons.org/presskit/buttons/88x31/png/by-nc-sa.png"/>
          <p:cNvPicPr>
            <a:picLocks noChangeAspect="1" noChangeArrowheads="1"/>
          </p:cNvPicPr>
          <p:nvPr/>
        </p:nvPicPr>
        <p:blipFill>
          <a:blip r:embed="rId3" cstate="print"/>
          <a:srcRect/>
          <a:stretch>
            <a:fillRect/>
          </a:stretch>
        </p:blipFill>
        <p:spPr bwMode="auto">
          <a:xfrm>
            <a:off x="533400" y="5791200"/>
            <a:ext cx="1143000" cy="39990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066800"/>
          </a:xfrm>
        </p:spPr>
        <p:txBody>
          <a:bodyPr/>
          <a:lstStyle/>
          <a:p>
            <a:r>
              <a:rPr lang="en-US" dirty="0" smtClean="0">
                <a:effectLst>
                  <a:outerShdw blurRad="38100" dist="38100" dir="2700000" algn="tl">
                    <a:srgbClr val="000000">
                      <a:alpha val="43137"/>
                    </a:srgbClr>
                  </a:outerShdw>
                </a:effectLst>
              </a:rPr>
              <a:t>The Image of the Beast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4572000"/>
          </a:xfrm>
        </p:spPr>
        <p:txBody>
          <a:bodyPr>
            <a:normAutofit/>
          </a:bodyPr>
          <a:lstStyle/>
          <a:p>
            <a:r>
              <a:rPr lang="en-US" sz="2400" dirty="0" smtClean="0"/>
              <a:t>The central worship power object of the End Times will be the Image of the Beast.</a:t>
            </a:r>
          </a:p>
          <a:p>
            <a:r>
              <a:rPr lang="en-US" sz="2400" dirty="0" smtClean="0"/>
              <a:t>The image will “have breath” and be able to kill non-worshipers. </a:t>
            </a:r>
          </a:p>
          <a:p>
            <a:r>
              <a:rPr lang="en-US" sz="2400" dirty="0" smtClean="0"/>
              <a:t>It will be incredibly deceptive and powerful and the saints will “have victory over the image of the Beast”</a:t>
            </a:r>
          </a:p>
          <a:p>
            <a:r>
              <a:rPr lang="en-US" sz="2400" dirty="0" smtClean="0"/>
              <a:t>The Beast arises out of the Pit and is a being that “once was’ was judged and cast into the Pit, is released, and is then given power from the Dragon. Possibly one of the ancient fallen angels from </a:t>
            </a:r>
            <a:r>
              <a:rPr lang="en-US" sz="2400" dirty="0" err="1" smtClean="0"/>
              <a:t>Tartarus</a:t>
            </a:r>
            <a:r>
              <a:rPr lang="en-US" sz="2400" dirty="0" smtClean="0"/>
              <a:t> (2 Peter 2:4)  brought back from the dead in some way. </a:t>
            </a:r>
          </a:p>
          <a:p>
            <a:r>
              <a:rPr lang="en-US" sz="2400" dirty="0" smtClean="0"/>
              <a:t>Spiritual Warfare: resisting idolatry, not loving life unto death..</a:t>
            </a:r>
          </a:p>
          <a:p>
            <a:r>
              <a:rPr lang="en-US" sz="2400" dirty="0" smtClean="0"/>
              <a:t>Revelation 13:11-18, 14:9-12, 15:1,2; 16:2; 19;20, 20:4</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False Teachers / False Prophets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dirty="0" smtClean="0"/>
              <a:t>2 Timothy 3:1-9 – the End Times deceptions</a:t>
            </a:r>
          </a:p>
          <a:p>
            <a:r>
              <a:rPr lang="en-US" dirty="0" smtClean="0"/>
              <a:t>2 Peter 2:1-22 – the nature of false teachers</a:t>
            </a:r>
          </a:p>
          <a:p>
            <a:r>
              <a:rPr lang="en-US" dirty="0" smtClean="0"/>
              <a:t>Matthew 24:11,24 – deceive many, the elect</a:t>
            </a:r>
          </a:p>
          <a:p>
            <a:r>
              <a:rPr lang="en-US" dirty="0" smtClean="0"/>
              <a:t>Mark 13:22 – deceive the elect</a:t>
            </a:r>
          </a:p>
          <a:p>
            <a:r>
              <a:rPr lang="en-US" dirty="0" smtClean="0"/>
              <a:t>Acts 13:4-13 – Bar-Jesus/ </a:t>
            </a:r>
            <a:r>
              <a:rPr lang="en-US" dirty="0" err="1" smtClean="0"/>
              <a:t>Elyamas</a:t>
            </a:r>
            <a:endParaRPr lang="en-US" dirty="0" smtClean="0"/>
          </a:p>
          <a:p>
            <a:r>
              <a:rPr lang="en-US" dirty="0" smtClean="0"/>
              <a:t>1 John 4:1-6  - Test the spirits</a:t>
            </a:r>
          </a:p>
          <a:p>
            <a:r>
              <a:rPr lang="en-US" dirty="0" smtClean="0"/>
              <a:t>Matthew 7:15-23 – Tests for false prophets</a:t>
            </a:r>
          </a:p>
          <a:p>
            <a:r>
              <a:rPr lang="en-US" dirty="0" smtClean="0"/>
              <a:t>Test Criteria in 1 John:  Agape love for the brethren, righteousness, believe in Jesus the Son of God, acknowledge Jesus come in the flesh, acknowledge Jesus as the Son of God, obey Christ’s commandments, have the Holy Spirit. </a:t>
            </a:r>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False </a:t>
            </a:r>
            <a:r>
              <a:rPr lang="en-US" dirty="0" err="1" smtClean="0">
                <a:effectLst>
                  <a:outerShdw blurRad="38100" dist="38100" dir="2700000" algn="tl">
                    <a:srgbClr val="000000">
                      <a:alpha val="43137"/>
                    </a:srgbClr>
                  </a:outerShdw>
                </a:effectLst>
              </a:rPr>
              <a:t>Christs</a:t>
            </a:r>
            <a:r>
              <a:rPr lang="en-US" dirty="0" smtClean="0">
                <a:effectLst>
                  <a:outerShdw blurRad="38100" dist="38100" dir="2700000" algn="tl">
                    <a:srgbClr val="000000">
                      <a:alpha val="43137"/>
                    </a:srgbClr>
                  </a:outerShdw>
                </a:effectLst>
              </a:rPr>
              <a:t> and False Apostles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09600" y="1447800"/>
            <a:ext cx="8077200" cy="4800600"/>
          </a:xfrm>
        </p:spPr>
        <p:txBody>
          <a:bodyPr>
            <a:normAutofit fontScale="92500"/>
          </a:bodyPr>
          <a:lstStyle/>
          <a:p>
            <a:r>
              <a:rPr lang="en-US" sz="2400" dirty="0" smtClean="0"/>
              <a:t>False </a:t>
            </a:r>
            <a:r>
              <a:rPr lang="en-US" sz="2400" dirty="0" err="1" smtClean="0"/>
              <a:t>Christs</a:t>
            </a:r>
            <a:r>
              <a:rPr lang="en-US" sz="2400" dirty="0" smtClean="0"/>
              <a:t> = false anointed ones = false anointing </a:t>
            </a:r>
          </a:p>
          <a:p>
            <a:r>
              <a:rPr lang="en-US" sz="2400" dirty="0" smtClean="0"/>
              <a:t>False anointing = ‘another Holy Spirit”</a:t>
            </a:r>
          </a:p>
          <a:p>
            <a:r>
              <a:rPr lang="en-US" sz="2400" dirty="0" smtClean="0"/>
              <a:t>Also false people claiming to be Christ.</a:t>
            </a:r>
          </a:p>
          <a:p>
            <a:r>
              <a:rPr lang="en-US" sz="2400" dirty="0" smtClean="0"/>
              <a:t>New Age movement, Hinduism, </a:t>
            </a:r>
            <a:r>
              <a:rPr lang="en-US" sz="2400" dirty="0" err="1" smtClean="0"/>
              <a:t>Kundalini</a:t>
            </a:r>
            <a:r>
              <a:rPr lang="en-US" sz="2400" dirty="0" smtClean="0"/>
              <a:t> yoga, </a:t>
            </a:r>
            <a:r>
              <a:rPr lang="en-US" sz="2400" dirty="0" err="1" smtClean="0"/>
              <a:t>Bahai</a:t>
            </a:r>
            <a:endParaRPr lang="en-US" sz="2400" dirty="0" smtClean="0"/>
          </a:p>
          <a:p>
            <a:r>
              <a:rPr lang="en-US" sz="2400" dirty="0" smtClean="0"/>
              <a:t>False Apostles = false missionaries = Mormons,  JW’s, some bible cults etc</a:t>
            </a:r>
          </a:p>
          <a:p>
            <a:r>
              <a:rPr lang="en-US" sz="2400" dirty="0" smtClean="0"/>
              <a:t>False people claiming apostolic authority over gullible believers.</a:t>
            </a:r>
          </a:p>
          <a:p>
            <a:r>
              <a:rPr lang="en-US" sz="2400" dirty="0" smtClean="0"/>
              <a:t>Read </a:t>
            </a:r>
            <a:r>
              <a:rPr lang="en-US" sz="2400" b="1" dirty="0" smtClean="0"/>
              <a:t>2 Corinthians 11:1-32 </a:t>
            </a:r>
            <a:r>
              <a:rPr lang="en-US" sz="2400" dirty="0" smtClean="0"/>
              <a:t>– what are some of the claims of the false apostles?  What is the danger of ‘another Jesus” and “another Holy Spirit?”</a:t>
            </a:r>
          </a:p>
          <a:p>
            <a:r>
              <a:rPr lang="en-US" sz="2400" b="1" dirty="0" smtClean="0"/>
              <a:t>Matthew 24:24 (KJV)  </a:t>
            </a:r>
            <a:r>
              <a:rPr lang="en-US" sz="2400" i="1" dirty="0" smtClean="0"/>
              <a:t>For there shall arise false </a:t>
            </a:r>
            <a:r>
              <a:rPr lang="en-US" sz="2400" i="1" dirty="0" err="1" smtClean="0"/>
              <a:t>Christs</a:t>
            </a:r>
            <a:r>
              <a:rPr lang="en-US" sz="2400" i="1" dirty="0" smtClean="0"/>
              <a:t>, and false prophets, and shall </a:t>
            </a:r>
            <a:r>
              <a:rPr lang="en-US" sz="2400" i="1" dirty="0" err="1" smtClean="0"/>
              <a:t>shew</a:t>
            </a:r>
            <a:r>
              <a:rPr lang="en-US" sz="2400" i="1" dirty="0" smtClean="0"/>
              <a:t> great signs and wonders; insomuch that, if it were possible, they shall deceive the very elect. </a:t>
            </a:r>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normAutofit/>
          </a:bodyPr>
          <a:lstStyle/>
          <a:p>
            <a:r>
              <a:rPr lang="en-US" dirty="0" smtClean="0">
                <a:effectLst>
                  <a:outerShdw blurRad="38100" dist="38100" dir="2700000" algn="tl">
                    <a:srgbClr val="000000">
                      <a:alpha val="43137"/>
                    </a:srgbClr>
                  </a:outerShdw>
                </a:effectLst>
              </a:rPr>
              <a:t>The Anti-Christ / Man of Lawlessness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85800" y="1447800"/>
            <a:ext cx="8001000" cy="4876800"/>
          </a:xfrm>
        </p:spPr>
        <p:txBody>
          <a:bodyPr>
            <a:normAutofit fontScale="92500" lnSpcReduction="20000"/>
          </a:bodyPr>
          <a:lstStyle/>
          <a:p>
            <a:r>
              <a:rPr lang="en-US" sz="2400" dirty="0" smtClean="0"/>
              <a:t>2  Thessalonians 2:23-12,</a:t>
            </a:r>
          </a:p>
          <a:p>
            <a:r>
              <a:rPr lang="en-US" sz="2400" dirty="0" smtClean="0"/>
              <a:t>Daniel 7:20-27, 8:23-25, 11:36-39 </a:t>
            </a:r>
          </a:p>
          <a:p>
            <a:r>
              <a:rPr lang="en-US" sz="2400" dirty="0" smtClean="0"/>
              <a:t>Revelation 13:5-8</a:t>
            </a:r>
          </a:p>
          <a:p>
            <a:r>
              <a:rPr lang="en-US" sz="2400" i="1" dirty="0" err="1" smtClean="0"/>
              <a:t>Anomia</a:t>
            </a:r>
            <a:r>
              <a:rPr lang="en-US" sz="2400" i="1" dirty="0" smtClean="0"/>
              <a:t> = lawlessness, refusal to obey law, “beyond good and evil”, superman, defiant of Heaven, blasphemous, new morality,</a:t>
            </a:r>
          </a:p>
          <a:p>
            <a:r>
              <a:rPr lang="en-US" sz="2400" i="1" dirty="0" smtClean="0"/>
              <a:t> </a:t>
            </a:r>
            <a:r>
              <a:rPr lang="en-US" sz="2400" dirty="0" smtClean="0"/>
              <a:t>1 John 3:4 – sin is lawlessness</a:t>
            </a:r>
          </a:p>
          <a:p>
            <a:r>
              <a:rPr lang="en-US" sz="2400" dirty="0" smtClean="0"/>
              <a:t>Matt 24:12 – lawlessness increases and love grow cold</a:t>
            </a:r>
          </a:p>
          <a:p>
            <a:r>
              <a:rPr lang="en-US" sz="2400" dirty="0" smtClean="0"/>
              <a:t>Lawless One = Son of Perdition 2thess 2:3, Rev 17:8-11</a:t>
            </a:r>
            <a:br>
              <a:rPr lang="en-US" sz="2400" dirty="0" smtClean="0"/>
            </a:br>
            <a:r>
              <a:rPr lang="en-US" sz="2400" dirty="0" smtClean="0"/>
              <a:t>(as was Judas </a:t>
            </a:r>
            <a:r>
              <a:rPr lang="en-US" sz="2400" dirty="0" err="1" smtClean="0"/>
              <a:t>Jn</a:t>
            </a:r>
            <a:r>
              <a:rPr lang="en-US" sz="2400" dirty="0" smtClean="0"/>
              <a:t> 17:12) </a:t>
            </a:r>
          </a:p>
          <a:p>
            <a:r>
              <a:rPr lang="en-US" sz="2400" dirty="0" smtClean="0"/>
              <a:t>1 John 2:18-26, 4:3 2 </a:t>
            </a:r>
            <a:r>
              <a:rPr lang="en-US" sz="2400" dirty="0" err="1" smtClean="0"/>
              <a:t>Jn</a:t>
            </a:r>
            <a:r>
              <a:rPr lang="en-US" sz="2400" dirty="0" smtClean="0"/>
              <a:t> 1:7  – the nature of the Anti-Christ</a:t>
            </a:r>
          </a:p>
          <a:p>
            <a:r>
              <a:rPr lang="en-US" sz="2400" dirty="0" smtClean="0"/>
              <a:t>Anti-Christ = Christ substitute, replacement for Christ, false Christ</a:t>
            </a:r>
          </a:p>
          <a:p>
            <a:r>
              <a:rPr lang="en-US" sz="2400" dirty="0" smtClean="0"/>
              <a:t>Skilled in intrigue, a politician or diplomat</a:t>
            </a:r>
          </a:p>
          <a:p>
            <a:r>
              <a:rPr lang="en-US" sz="2400" dirty="0" smtClean="0"/>
              <a:t>Corrupts people to sin, to </a:t>
            </a:r>
            <a:r>
              <a:rPr lang="en-US" sz="2400" dirty="0" err="1" smtClean="0"/>
              <a:t>apostasize</a:t>
            </a:r>
            <a:r>
              <a:rPr lang="en-US" sz="2400" dirty="0" smtClean="0"/>
              <a:t> and to have a “new morality”</a:t>
            </a:r>
          </a:p>
          <a:p>
            <a:r>
              <a:rPr lang="en-US" sz="2400" dirty="0" smtClean="0"/>
              <a:t>Boasts against God (Daniel 7)</a:t>
            </a:r>
          </a:p>
          <a:p>
            <a:endParaRPr lang="en-US" sz="24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Deceiving Spirits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Doctrines of Demons: 2 Timothy 4:1-5</a:t>
            </a:r>
          </a:p>
          <a:p>
            <a:r>
              <a:rPr lang="en-US" dirty="0" smtClean="0"/>
              <a:t>False religions are from demons: 1 </a:t>
            </a:r>
            <a:r>
              <a:rPr lang="en-US" dirty="0" err="1" smtClean="0"/>
              <a:t>Cor</a:t>
            </a:r>
            <a:r>
              <a:rPr lang="en-US" dirty="0" smtClean="0"/>
              <a:t> 10:20</a:t>
            </a:r>
          </a:p>
          <a:p>
            <a:r>
              <a:rPr lang="en-US" dirty="0" smtClean="0"/>
              <a:t>Three spirits like frogs: Rev 16:13</a:t>
            </a:r>
          </a:p>
          <a:p>
            <a:r>
              <a:rPr lang="en-US" dirty="0" smtClean="0"/>
              <a:t>Lying spirits: 1 Kings 22:22,23</a:t>
            </a:r>
          </a:p>
          <a:p>
            <a:r>
              <a:rPr lang="en-US" dirty="0" smtClean="0"/>
              <a:t>Channeling, false prophecy, false doctrines, spirits promising sensual experiences etc</a:t>
            </a:r>
          </a:p>
          <a:p>
            <a:r>
              <a:rPr lang="en-US" dirty="0" smtClean="0"/>
              <a:t>Mediums, witchcraft etc</a:t>
            </a:r>
          </a:p>
          <a:p>
            <a:r>
              <a:rPr lang="en-US" dirty="0" smtClean="0"/>
              <a:t>All spirits must be discerned according to the tests in Scripture.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lstStyle/>
          <a:p>
            <a:r>
              <a:rPr lang="en-US" dirty="0" smtClean="0">
                <a:effectLst>
                  <a:outerShdw blurRad="38100" dist="38100" dir="2700000" algn="tl">
                    <a:srgbClr val="000000">
                      <a:alpha val="43137"/>
                    </a:srgbClr>
                  </a:outerShdw>
                </a:effectLst>
              </a:rPr>
              <a:t>Conspiracies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400" dirty="0" smtClean="0"/>
              <a:t>The Anti-Christ is full of intrigue and conspiracy and deceives the kings of the earth (see verses on Anti-Christ earlier</a:t>
            </a:r>
            <a:r>
              <a:rPr lang="en-US" sz="2400" dirty="0" smtClean="0"/>
              <a:t>)</a:t>
            </a:r>
          </a:p>
          <a:p>
            <a:r>
              <a:rPr lang="en-US" sz="2400" dirty="0" smtClean="0"/>
              <a:t>The Gog and </a:t>
            </a:r>
            <a:r>
              <a:rPr lang="en-US" sz="2400" dirty="0" err="1" smtClean="0"/>
              <a:t>M</a:t>
            </a:r>
            <a:r>
              <a:rPr lang="en-US" sz="2400" smtClean="0"/>
              <a:t>agog</a:t>
            </a:r>
            <a:r>
              <a:rPr lang="en-US" sz="2400" dirty="0" smtClean="0"/>
              <a:t> conspiracy Ezek 38;10-14</a:t>
            </a:r>
            <a:endParaRPr lang="en-US" sz="2400" dirty="0" smtClean="0"/>
          </a:p>
          <a:p>
            <a:r>
              <a:rPr lang="en-US" sz="2400" dirty="0" smtClean="0"/>
              <a:t>Absalom: 2 Samuel </a:t>
            </a:r>
            <a:r>
              <a:rPr lang="en-US" sz="2400" dirty="0" smtClean="0"/>
              <a:t>15:12,31  Haman:  Esther 9:25</a:t>
            </a:r>
            <a:endParaRPr lang="en-US" sz="2400" dirty="0" smtClean="0"/>
          </a:p>
          <a:p>
            <a:r>
              <a:rPr lang="en-US" sz="2400" dirty="0" smtClean="0"/>
              <a:t>Conspiracies and intrigues will always occur but we are never to be afraid of them. Isaiah </a:t>
            </a:r>
            <a:r>
              <a:rPr lang="en-US" sz="2400" dirty="0" smtClean="0"/>
              <a:t>8:10-14, Psalm 37:7</a:t>
            </a:r>
            <a:endParaRPr lang="en-US" sz="2400" dirty="0" smtClean="0"/>
          </a:p>
          <a:p>
            <a:r>
              <a:rPr lang="en-US" sz="2400" dirty="0" smtClean="0"/>
              <a:t>There is no counsel against the Lord:  Proverbs </a:t>
            </a:r>
            <a:r>
              <a:rPr lang="en-US" sz="2400" dirty="0" smtClean="0"/>
              <a:t>21:30</a:t>
            </a:r>
          </a:p>
          <a:p>
            <a:r>
              <a:rPr lang="en-US" sz="2400" dirty="0" smtClean="0"/>
              <a:t>Evil plans will be made to stumble (Ps 64:5-9)</a:t>
            </a:r>
          </a:p>
          <a:p>
            <a:r>
              <a:rPr lang="en-US" sz="2400" dirty="0" smtClean="0"/>
              <a:t>God’s plans always prevail  (Isaiah 24:23-27)</a:t>
            </a:r>
          </a:p>
          <a:p>
            <a:r>
              <a:rPr lang="en-US" sz="2400" dirty="0" smtClean="0"/>
              <a:t>We can pray against conspiracies – Psalm 140, whole Psalm</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838200"/>
          </a:xfrm>
        </p:spPr>
        <p:txBody>
          <a:bodyPr/>
          <a:lstStyle/>
          <a:p>
            <a:r>
              <a:rPr lang="en-US" dirty="0" smtClean="0">
                <a:effectLst>
                  <a:outerShdw blurRad="38100" dist="38100" dir="2700000" algn="tl">
                    <a:srgbClr val="000000">
                      <a:alpha val="43137"/>
                    </a:srgbClr>
                  </a:outerShdw>
                </a:effectLst>
              </a:rPr>
              <a:t>God vs. Mammon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447800"/>
            <a:ext cx="8382000" cy="4572000"/>
          </a:xfrm>
        </p:spPr>
        <p:txBody>
          <a:bodyPr>
            <a:normAutofit/>
          </a:bodyPr>
          <a:lstStyle/>
          <a:p>
            <a:r>
              <a:rPr lang="en-US" sz="2400" dirty="0" smtClean="0"/>
              <a:t>The 666 “Mark of  The Beast” – no one can buy or sell without it</a:t>
            </a:r>
          </a:p>
          <a:p>
            <a:r>
              <a:rPr lang="en-US" sz="2400" dirty="0" smtClean="0"/>
              <a:t>Those who take the mark, can buy or sell are “in the Market” , but not in the Kingdom</a:t>
            </a:r>
          </a:p>
          <a:p>
            <a:r>
              <a:rPr lang="en-US" sz="2400" dirty="0" smtClean="0"/>
              <a:t>Those who do not take the mark, cannot buy or sell, are “out of the Market” but are in the Kingdom</a:t>
            </a:r>
          </a:p>
          <a:p>
            <a:r>
              <a:rPr lang="en-US" sz="2400" dirty="0" smtClean="0"/>
              <a:t>Choice: Market or Kingdom,  God </a:t>
            </a:r>
            <a:r>
              <a:rPr lang="en-US" sz="2400" dirty="0" err="1" smtClean="0"/>
              <a:t>vs</a:t>
            </a:r>
            <a:r>
              <a:rPr lang="en-US" sz="2400" dirty="0" smtClean="0"/>
              <a:t> Mammon</a:t>
            </a:r>
          </a:p>
          <a:p>
            <a:r>
              <a:rPr lang="en-US" sz="2400" dirty="0" smtClean="0"/>
              <a:t>Satan = Prince of </a:t>
            </a:r>
            <a:r>
              <a:rPr lang="en-US" sz="2400" dirty="0" err="1" smtClean="0"/>
              <a:t>Tyre</a:t>
            </a:r>
            <a:r>
              <a:rPr lang="en-US" sz="2400" dirty="0" smtClean="0"/>
              <a:t> = Prince of Trade</a:t>
            </a:r>
          </a:p>
          <a:p>
            <a:r>
              <a:rPr lang="en-US" sz="2400" dirty="0" smtClean="0"/>
              <a:t>Thrown down for his unjust trade</a:t>
            </a:r>
          </a:p>
          <a:p>
            <a:r>
              <a:rPr lang="en-US" sz="2400" dirty="0" smtClean="0"/>
              <a:t>Mystery Babylon is a massive mercantile empire Rev 18:1-3, 11-13</a:t>
            </a:r>
          </a:p>
          <a:p>
            <a:r>
              <a:rPr lang="en-US" sz="2400" dirty="0" smtClean="0"/>
              <a:t>Matthew 6:24,  1 Timothy 6:6-12, 2 Timothy 3:2, Heb 13:5,6</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effectLst>
                  <a:outerShdw blurRad="38100" dist="38100" dir="2700000" algn="tl">
                    <a:srgbClr val="000000">
                      <a:alpha val="43137"/>
                    </a:srgbClr>
                  </a:outerShdw>
                </a:effectLst>
              </a:rPr>
              <a:t>Mystery Babylon - Characteristics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5105400"/>
          </a:xfrm>
        </p:spPr>
        <p:txBody>
          <a:bodyPr>
            <a:normAutofit/>
          </a:bodyPr>
          <a:lstStyle/>
          <a:p>
            <a:r>
              <a:rPr lang="en-US" sz="2400" dirty="0" smtClean="0"/>
              <a:t>Great City:  Rev 11:8, 16:19, 17:18, 18:10, 18:16-21</a:t>
            </a:r>
          </a:p>
          <a:p>
            <a:r>
              <a:rPr lang="en-US" sz="2400" dirty="0" smtClean="0"/>
              <a:t>Great city rules over the whole earth, very luxurious (18:16-21)</a:t>
            </a:r>
          </a:p>
          <a:p>
            <a:r>
              <a:rPr lang="en-US" sz="2400" dirty="0" smtClean="0"/>
              <a:t>Prophetically called Sodom and Gomorrah, identified in Revelation as Jerusalem! (Revelation 11:8)</a:t>
            </a:r>
          </a:p>
          <a:p>
            <a:r>
              <a:rPr lang="en-US" sz="2400" dirty="0" smtClean="0"/>
              <a:t>Jerusalem has an earthquake (Rev 11:13), the Great City Babylon has an earthquake (Revelation 16:19)</a:t>
            </a:r>
          </a:p>
          <a:p>
            <a:r>
              <a:rPr lang="en-US" sz="2400" dirty="0" smtClean="0"/>
              <a:t>Wicked: Mother of all harlots and the abominations of the earth</a:t>
            </a:r>
          </a:p>
          <a:p>
            <a:r>
              <a:rPr lang="en-US" sz="2400" dirty="0" smtClean="0"/>
              <a:t>Sorcery (Rev 18:23)</a:t>
            </a:r>
          </a:p>
          <a:p>
            <a:r>
              <a:rPr lang="en-US" sz="2400" dirty="0" smtClean="0"/>
              <a:t>Immorality &amp; Luxury (Rev 17:2-4;  Rev 18:3-9, 15-19)</a:t>
            </a:r>
          </a:p>
          <a:p>
            <a:r>
              <a:rPr lang="en-US" sz="2400" dirty="0" smtClean="0"/>
              <a:t>Blasphemous  (Revelation 17:3)</a:t>
            </a:r>
          </a:p>
          <a:p>
            <a:pPr>
              <a:buNone/>
            </a:pPr>
            <a:endParaRPr lang="en-US"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normAutofit fontScale="90000"/>
          </a:bodyPr>
          <a:lstStyle/>
          <a:p>
            <a:r>
              <a:rPr lang="en-US" dirty="0" smtClean="0">
                <a:effectLst>
                  <a:outerShdw blurRad="38100" dist="38100" dir="2700000" algn="tl">
                    <a:srgbClr val="000000">
                      <a:alpha val="43137"/>
                    </a:srgbClr>
                  </a:outerShdw>
                </a:effectLst>
              </a:rPr>
              <a:t>Mystery Babylon – Opposed To God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066800"/>
            <a:ext cx="8382000" cy="5181600"/>
          </a:xfrm>
        </p:spPr>
        <p:txBody>
          <a:bodyPr>
            <a:normAutofit/>
          </a:bodyPr>
          <a:lstStyle/>
          <a:p>
            <a:r>
              <a:rPr lang="en-US" sz="2400" dirty="0" smtClean="0"/>
              <a:t>Contains the blood of the saints and the prophets</a:t>
            </a:r>
            <a:br>
              <a:rPr lang="en-US" sz="2400" dirty="0" smtClean="0"/>
            </a:br>
            <a:r>
              <a:rPr lang="en-US" sz="2400" dirty="0" smtClean="0"/>
              <a:t>Rev 16:6, 17:6, 18:24, 19:2</a:t>
            </a:r>
          </a:p>
          <a:p>
            <a:r>
              <a:rPr lang="en-US" sz="2400" dirty="0" smtClean="0"/>
              <a:t>Most of the prophets were killed in Jerusalem</a:t>
            </a:r>
            <a:br>
              <a:rPr lang="en-US" sz="2400" dirty="0" smtClean="0"/>
            </a:br>
            <a:r>
              <a:rPr lang="en-US" sz="2400" dirty="0" smtClean="0"/>
              <a:t>Matthew 23:30, 37,    Luke 13:33,34,50</a:t>
            </a:r>
          </a:p>
          <a:p>
            <a:r>
              <a:rPr lang="en-US" sz="2400" dirty="0" smtClean="0"/>
              <a:t>In A.D. 90 the literal city of Babylon was still a major Jewish community (e.g. Babylonian Talmud) and the center of Jewish learning and of the magi and of the </a:t>
            </a:r>
            <a:r>
              <a:rPr lang="en-US" sz="2400" dirty="0" err="1" smtClean="0"/>
              <a:t>Kabbalah</a:t>
            </a:r>
            <a:r>
              <a:rPr lang="en-US" sz="2400" dirty="0" smtClean="0"/>
              <a:t>. </a:t>
            </a:r>
          </a:p>
          <a:p>
            <a:r>
              <a:rPr lang="en-US" sz="2400" dirty="0" smtClean="0"/>
              <a:t>Seems to be a city that is a combination of Rome (purple and scarlet, empire over the kings of the earth etc), Jerusalem (seven hills, where the prophets are killed) and </a:t>
            </a:r>
            <a:r>
              <a:rPr lang="en-US" sz="2400" dirty="0" err="1" smtClean="0"/>
              <a:t>occultic</a:t>
            </a:r>
            <a:r>
              <a:rPr lang="en-US" sz="2400" dirty="0" smtClean="0"/>
              <a:t> Babylon / </a:t>
            </a:r>
            <a:r>
              <a:rPr lang="en-US" sz="2400" dirty="0" err="1" smtClean="0"/>
              <a:t>Kabbalah</a:t>
            </a:r>
            <a:r>
              <a:rPr lang="en-US" sz="2400" dirty="0" smtClean="0"/>
              <a:t> / astrology.</a:t>
            </a:r>
          </a:p>
          <a:p>
            <a:r>
              <a:rPr lang="en-US" sz="2400" dirty="0" smtClean="0"/>
              <a:t>Is ruled over by series of kings one of whom is the Beast “who was” and then comes back to life (Rev 17:9-14) a type of Nimrod, Osiris, Apollo</a:t>
            </a:r>
          </a:p>
          <a:p>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7 Hills of Jerusalem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4572000"/>
          </a:xfrm>
        </p:spPr>
        <p:txBody>
          <a:bodyPr>
            <a:normAutofit fontScale="92500" lnSpcReduction="20000"/>
          </a:bodyPr>
          <a:lstStyle/>
          <a:p>
            <a:r>
              <a:rPr lang="en-US" dirty="0" smtClean="0"/>
              <a:t>Jerusalem has seven hills! The northern summit (hill) is called Scopus [Hill One], Nob [Hill Two], The highest point of Olivet itself the Holy Scriptures the "Mount of Corruption" or "Mount of Offence" [Hill Three] (II Kings 23:13), on the middle ridge between the </a:t>
            </a:r>
            <a:r>
              <a:rPr lang="en-US" dirty="0" err="1" smtClean="0"/>
              <a:t>Kedron</a:t>
            </a:r>
            <a:r>
              <a:rPr lang="en-US" dirty="0" smtClean="0"/>
              <a:t> and the </a:t>
            </a:r>
            <a:r>
              <a:rPr lang="en-US" dirty="0" err="1" smtClean="0"/>
              <a:t>Tyropoeon</a:t>
            </a:r>
            <a:r>
              <a:rPr lang="en-US" dirty="0" smtClean="0"/>
              <a:t> Valleys there was (formerly) in the south "Mount Zion" [Hill Four] (the original "Mount Zion" and not the later southwest hill that was later called by that name), the "</a:t>
            </a:r>
            <a:r>
              <a:rPr lang="en-US" dirty="0" err="1" smtClean="0"/>
              <a:t>Ophel</a:t>
            </a:r>
            <a:r>
              <a:rPr lang="en-US" dirty="0" smtClean="0"/>
              <a:t> Mount" [Hill Five], to the north of that the "Rock" around which "</a:t>
            </a:r>
            <a:r>
              <a:rPr lang="en-US" dirty="0" smtClean="0">
                <a:hlinkClick r:id="rId3" tooltip="Antonia Fortress"/>
              </a:rPr>
              <a:t>Fort Antonia</a:t>
            </a:r>
            <a:r>
              <a:rPr lang="en-US" dirty="0" smtClean="0"/>
              <a:t>" was built [Hill Six], and the southwest hill itself [Hill Seven] that finally became known in the time of Simon the </a:t>
            </a:r>
            <a:r>
              <a:rPr lang="en-US" dirty="0" err="1" smtClean="0"/>
              <a:t>Hasmonean</a:t>
            </a:r>
            <a:r>
              <a:rPr lang="en-US" dirty="0" smtClean="0"/>
              <a:t> as the new "Mount Zion”.</a:t>
            </a:r>
            <a:br>
              <a:rPr lang="en-US" dirty="0" smtClean="0"/>
            </a:br>
            <a:endParaRPr lang="en-US" dirty="0" smtClean="0"/>
          </a:p>
          <a:p>
            <a:r>
              <a:rPr lang="en-US" dirty="0" smtClean="0"/>
              <a:t>Other major cities on 7 hills:  Moscow,  Rome, Mecca, Amman, Athens, Edinburgh, Seattle, San Francisco, etc.</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53400" cy="715962"/>
          </a:xfrm>
        </p:spPr>
        <p:txBody>
          <a:bodyPr>
            <a:normAutofit fontScale="90000"/>
          </a:bodyPr>
          <a:lstStyle/>
          <a:p>
            <a:r>
              <a:rPr lang="en-US" dirty="0" smtClean="0">
                <a:effectLst>
                  <a:outerShdw blurRad="38100" dist="38100" dir="2700000" algn="tl">
                    <a:srgbClr val="000000">
                      <a:alpha val="43137"/>
                    </a:srgbClr>
                  </a:outerShdw>
                </a:effectLst>
              </a:rPr>
              <a:t>The War In Heaven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066800"/>
            <a:ext cx="8305800" cy="5029200"/>
          </a:xfrm>
        </p:spPr>
        <p:txBody>
          <a:bodyPr>
            <a:normAutofit fontScale="92500" lnSpcReduction="20000"/>
          </a:bodyPr>
          <a:lstStyle/>
          <a:p>
            <a:r>
              <a:rPr lang="en-US" sz="2400" dirty="0" smtClean="0"/>
              <a:t>Revelation 12:1-17, 9:11, 11:7, 17:8, 20:1-10</a:t>
            </a:r>
          </a:p>
          <a:p>
            <a:r>
              <a:rPr lang="en-US" sz="2400" dirty="0" smtClean="0"/>
              <a:t>Satan is currently in the First Heaven as Prince of the power of the air (Ephesians 2:1-4)</a:t>
            </a:r>
          </a:p>
          <a:p>
            <a:r>
              <a:rPr lang="en-US" sz="2400" dirty="0" smtClean="0"/>
              <a:t>He tries to recapture mid-heaven (the Second Heaven) but is defeated and cast down out from the realm of the air, to earth, where he incarnates as the Anti-Christ in Revelation 13.</a:t>
            </a:r>
          </a:p>
          <a:p>
            <a:r>
              <a:rPr lang="en-US" sz="2400" dirty="0" smtClean="0"/>
              <a:t>He vigorously persecutes both Jews and Christians but they are helped by both supernatural and natural forces.</a:t>
            </a:r>
          </a:p>
          <a:p>
            <a:r>
              <a:rPr lang="en-US" sz="2400" dirty="0" smtClean="0"/>
              <a:t>He is joined by forces unleashed from the Pit (by Satan’s doing and power)which are led by the Beast, by a false human religion led by the False Prophet,  and by the proud, deceived, rebellious kings of the earth in a final rebellion against God, sets up the Kingdom of the Beast, forces idol worship on everyone,  and faces the wrath and plagues of God, which force him into a corner so that he declares war against God at Armageddon and goes to his doom in the Pit for a thousand years. The Beast and the False Prophet go straight to the Lake of Fire.</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914400"/>
          </a:xfrm>
        </p:spPr>
        <p:txBody>
          <a:bodyPr/>
          <a:lstStyle/>
          <a:p>
            <a:r>
              <a:rPr lang="en-US" dirty="0" smtClean="0">
                <a:effectLst>
                  <a:outerShdw blurRad="38100" dist="38100" dir="2700000" algn="tl">
                    <a:srgbClr val="000000">
                      <a:alpha val="43137"/>
                    </a:srgbClr>
                  </a:outerShdw>
                </a:effectLst>
              </a:rPr>
              <a:t>Remaining Faithful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066800"/>
            <a:ext cx="8305800" cy="5791200"/>
          </a:xfrm>
        </p:spPr>
        <p:txBody>
          <a:bodyPr>
            <a:normAutofit lnSpcReduction="10000"/>
          </a:bodyPr>
          <a:lstStyle/>
          <a:p>
            <a:r>
              <a:rPr lang="en-US" sz="2400" dirty="0" smtClean="0"/>
              <a:t>The saints need to be persistent:  (Rev 13:7-10)</a:t>
            </a:r>
          </a:p>
          <a:p>
            <a:r>
              <a:rPr lang="en-US" sz="2400" dirty="0" smtClean="0"/>
              <a:t>They need to endure: (Matthew 10:22, 24:13; Mk 13:13, Rev 14:12)</a:t>
            </a:r>
          </a:p>
          <a:p>
            <a:r>
              <a:rPr lang="en-US" sz="2400" dirty="0" smtClean="0"/>
              <a:t>They need to be righteous in their deeds to the end:  (Rev 2:26, 19:8)</a:t>
            </a:r>
          </a:p>
          <a:p>
            <a:r>
              <a:rPr lang="en-US" sz="2400" dirty="0" smtClean="0"/>
              <a:t>Do not receive the mark of the Beast:  (Rev 14:9-13, 20:4)</a:t>
            </a:r>
          </a:p>
          <a:p>
            <a:r>
              <a:rPr lang="en-US" sz="2400" dirty="0" smtClean="0"/>
              <a:t>Overcome by:  Blood of the Lamb (Rev 12:11)</a:t>
            </a:r>
            <a:br>
              <a:rPr lang="en-US" sz="2400" dirty="0" smtClean="0"/>
            </a:br>
            <a:r>
              <a:rPr lang="en-US" sz="2400" dirty="0" smtClean="0"/>
              <a:t>                         Word of their testimony  (Rev 12:11)</a:t>
            </a:r>
            <a:br>
              <a:rPr lang="en-US" sz="2400" dirty="0" smtClean="0"/>
            </a:br>
            <a:r>
              <a:rPr lang="en-US" sz="2400" dirty="0" smtClean="0"/>
              <a:t>                         Their faith (1 John 5:4, Heb 11:33)</a:t>
            </a:r>
            <a:br>
              <a:rPr lang="en-US" sz="2400" dirty="0" smtClean="0"/>
            </a:br>
            <a:r>
              <a:rPr lang="en-US" sz="2400" dirty="0" smtClean="0"/>
              <a:t>                         Indwelling Christ (1 John 4:4)</a:t>
            </a:r>
            <a:br>
              <a:rPr lang="en-US" sz="2400" dirty="0" smtClean="0"/>
            </a:br>
            <a:r>
              <a:rPr lang="en-US" sz="2400" dirty="0" smtClean="0"/>
              <a:t>                         Believing in Jesus (1 </a:t>
            </a:r>
            <a:r>
              <a:rPr lang="en-US" sz="2400" dirty="0" err="1" smtClean="0"/>
              <a:t>Jn</a:t>
            </a:r>
            <a:r>
              <a:rPr lang="en-US" sz="2400" dirty="0" smtClean="0"/>
              <a:t> 5:5)</a:t>
            </a:r>
            <a:br>
              <a:rPr lang="en-US" sz="2400" dirty="0" smtClean="0"/>
            </a:br>
            <a:r>
              <a:rPr lang="en-US" sz="2400" dirty="0" smtClean="0"/>
              <a:t>                         Being zealous and repenting (Rev 3:21)</a:t>
            </a:r>
            <a:br>
              <a:rPr lang="en-US" sz="2400" dirty="0" smtClean="0"/>
            </a:br>
            <a:r>
              <a:rPr lang="en-US" sz="2400" dirty="0" smtClean="0"/>
              <a:t>                         Keeping His deeds to the end (Rev 2:5,26)</a:t>
            </a:r>
            <a:br>
              <a:rPr lang="en-US" sz="2400" dirty="0" smtClean="0"/>
            </a:br>
            <a:r>
              <a:rPr lang="en-US" sz="2400" dirty="0" smtClean="0"/>
              <a:t>                         Being called, elect and faithful (Rev 17:14)</a:t>
            </a:r>
            <a:br>
              <a:rPr lang="en-US" sz="2400" dirty="0" smtClean="0"/>
            </a:br>
            <a:r>
              <a:rPr lang="en-US" sz="2400" dirty="0" smtClean="0"/>
              <a:t>                         Do not fear suffering (Rev 2:10)</a:t>
            </a:r>
            <a:br>
              <a:rPr lang="en-US" sz="2400" dirty="0" smtClean="0"/>
            </a:br>
            <a:r>
              <a:rPr lang="en-US" sz="2400" dirty="0" smtClean="0"/>
              <a:t>                         Be faithful unto death (Rev 2:10, 12:11)</a:t>
            </a:r>
            <a:br>
              <a:rPr lang="en-US" sz="2400" dirty="0" smtClean="0"/>
            </a:br>
            <a:r>
              <a:rPr lang="en-US" sz="2400" dirty="0" smtClean="0"/>
              <a:t>                         Hold fast!  (Rev 2:25)</a:t>
            </a:r>
            <a:br>
              <a:rPr lang="en-US" sz="2400" dirty="0" smtClean="0"/>
            </a:br>
            <a:r>
              <a:rPr lang="en-US" sz="2400"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715962"/>
          </a:xfrm>
        </p:spPr>
        <p:txBody>
          <a:bodyPr>
            <a:normAutofit fontScale="90000"/>
          </a:bodyPr>
          <a:lstStyle/>
          <a:p>
            <a:r>
              <a:rPr lang="en-US" dirty="0" smtClean="0">
                <a:effectLst>
                  <a:outerShdw blurRad="38100" dist="38100" dir="2700000" algn="tl">
                    <a:srgbClr val="000000">
                      <a:alpha val="43137"/>
                    </a:srgbClr>
                  </a:outerShdw>
                </a:effectLst>
              </a:rPr>
              <a:t>The Fall of Satan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85800" y="990600"/>
            <a:ext cx="7772400" cy="5334000"/>
          </a:xfrm>
        </p:spPr>
        <p:txBody>
          <a:bodyPr>
            <a:normAutofit fontScale="85000" lnSpcReduction="20000"/>
          </a:bodyPr>
          <a:lstStyle/>
          <a:p>
            <a:pPr marL="457200" indent="-457200">
              <a:buFont typeface="+mj-lt"/>
              <a:buAutoNum type="arabicPeriod"/>
            </a:pPr>
            <a:r>
              <a:rPr lang="en-US" sz="2400" dirty="0" smtClean="0"/>
              <a:t>Satan originates in the Third Heaven as an anointed cherub of God walking among divine things (Ezek 28:1-19, Isaiah 14:4-19)</a:t>
            </a:r>
          </a:p>
          <a:p>
            <a:pPr marL="457200" indent="-457200">
              <a:buFont typeface="+mj-lt"/>
              <a:buAutoNum type="arabicPeriod"/>
            </a:pPr>
            <a:r>
              <a:rPr lang="en-US" sz="2400" dirty="0" smtClean="0"/>
              <a:t>Is cast down to the Second Heaven for his pride, ambition, iniquity, dishonest trade and violence where he is during the Old Testament, sometimes he is summoned to appear before God and give an account (Job 1,2 &amp; Zech 3)</a:t>
            </a:r>
          </a:p>
          <a:p>
            <a:pPr marL="457200" indent="-457200">
              <a:buFont typeface="+mj-lt"/>
              <a:buAutoNum type="arabicPeriod"/>
            </a:pPr>
            <a:r>
              <a:rPr lang="en-US" sz="2400" dirty="0" smtClean="0"/>
              <a:t>Satan is defeated and disarmed at the Cross (Colossians 2:13-15, Ephesians 1;19-23, Ephesians 2:6)and cast down to the First Heaven. His old religious systems start to crumble as the gospel spreads. Demons become easy to cast out. The Seed of the Woman (Genesis 3:15) begins to crush his head.</a:t>
            </a:r>
          </a:p>
          <a:p>
            <a:pPr marL="457200" indent="-457200">
              <a:buFont typeface="+mj-lt"/>
              <a:buAutoNum type="arabicPeriod"/>
            </a:pPr>
            <a:r>
              <a:rPr lang="en-US" sz="2400" dirty="0" smtClean="0"/>
              <a:t>In Revelation 12 Satan tries to get back into the Second Heaven, loses to Michael and the angelic army,  and is then cast down to earth (with great wrath)</a:t>
            </a:r>
          </a:p>
          <a:p>
            <a:pPr marL="457200" indent="-457200">
              <a:buFont typeface="+mj-lt"/>
              <a:buAutoNum type="arabicPeriod"/>
            </a:pPr>
            <a:r>
              <a:rPr lang="en-US" sz="2400" dirty="0" smtClean="0"/>
              <a:t>In Revelation 19 &amp; 20 Satan wages war against the saints, loses and is cast down to the Pit. He is confined for 1000 years which we call the Millennium and the saints reign with Christ on Earth.</a:t>
            </a:r>
          </a:p>
          <a:p>
            <a:pPr marL="457200" indent="-457200">
              <a:buFont typeface="+mj-lt"/>
              <a:buAutoNum type="arabicPeriod"/>
            </a:pPr>
            <a:r>
              <a:rPr lang="en-US" sz="2400" dirty="0" smtClean="0"/>
              <a:t>In Revelation 20:4ff  Satan rises from the Pit, tries to retake earth in a great battle, loses and is cast into the Lake of Fire (Revelation 20:10) </a:t>
            </a:r>
          </a:p>
          <a:p>
            <a:pPr marL="457200" indent="-457200">
              <a:buFont typeface="+mj-lt"/>
              <a:buAutoNum type="arabicPeriod"/>
            </a:pPr>
            <a:r>
              <a:rPr lang="en-US" sz="2400" dirty="0" smtClean="0"/>
              <a:t>Satan is then tormented forever and ever (Rev 20:10).</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dirty="0" smtClean="0">
                <a:effectLst>
                  <a:outerShdw blurRad="38100" dist="38100" dir="2700000" algn="tl">
                    <a:srgbClr val="000000">
                      <a:alpha val="43137"/>
                    </a:srgbClr>
                  </a:outerShdw>
                </a:effectLst>
              </a:rPr>
              <a:t>The Demonic Invasion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4800600"/>
          </a:xfrm>
        </p:spPr>
        <p:txBody>
          <a:bodyPr>
            <a:normAutofit lnSpcReduction="10000"/>
          </a:bodyPr>
          <a:lstStyle/>
          <a:p>
            <a:r>
              <a:rPr lang="en-US" sz="2400" dirty="0" smtClean="0"/>
              <a:t>Invasion From Two Directions:</a:t>
            </a:r>
            <a:br>
              <a:rPr lang="en-US" sz="2400" dirty="0" smtClean="0"/>
            </a:br>
            <a:r>
              <a:rPr lang="en-US" sz="2400" dirty="0" smtClean="0"/>
              <a:t>1. Those fallen angels  cast down with Satan at the end of the battle in Revelation 12</a:t>
            </a:r>
            <a:br>
              <a:rPr lang="en-US" sz="2400" dirty="0" smtClean="0"/>
            </a:br>
            <a:r>
              <a:rPr lang="en-US" sz="2400" dirty="0" smtClean="0"/>
              <a:t>2. Those demonic locust plague which arise3 from the Pit under the control of </a:t>
            </a:r>
            <a:r>
              <a:rPr lang="en-US" sz="2400" dirty="0" err="1" smtClean="0"/>
              <a:t>Abbadon</a:t>
            </a:r>
            <a:r>
              <a:rPr lang="en-US" sz="2400" dirty="0" smtClean="0"/>
              <a:t> the Destroyer. Revelation 9:1-11</a:t>
            </a:r>
          </a:p>
          <a:p>
            <a:r>
              <a:rPr lang="en-US" sz="2400" dirty="0" smtClean="0"/>
              <a:t>The Beast is one of those who comes from the Pit. (Rev 11:7, 17:8)</a:t>
            </a:r>
          </a:p>
          <a:p>
            <a:r>
              <a:rPr lang="en-US" sz="2400" dirty="0" smtClean="0"/>
              <a:t>This demonic horde has to find human bodies to dwell in and starts taking over people</a:t>
            </a:r>
          </a:p>
          <a:p>
            <a:r>
              <a:rPr lang="en-US" sz="2400" dirty="0" smtClean="0"/>
              <a:t>These people become very immoral and hate God and the saints.</a:t>
            </a:r>
          </a:p>
          <a:p>
            <a:r>
              <a:rPr lang="en-US" sz="2400" dirty="0" smtClean="0"/>
              <a:t>The demon-possessed earth-dweller congregate in Babylon which becomes the “haunt of every unclean spirit”</a:t>
            </a:r>
          </a:p>
          <a:p>
            <a:r>
              <a:rPr lang="en-US" sz="2400" dirty="0" smtClean="0"/>
              <a:t>They seem totally unable to repent once they receive the mark of the Beast which initiates them into this. Rev 9:20,21, 16:8-11,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War Against The Saints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b="1" dirty="0" smtClean="0"/>
              <a:t>Revelation 13:4-7 (KJV)</a:t>
            </a:r>
          </a:p>
          <a:p>
            <a:r>
              <a:rPr lang="en-US" sz="2400" i="1" dirty="0" smtClean="0"/>
              <a:t>4 And they worshipped the dragon which gave power unto the beast: and they worshipped the beast, saying, Who is like unto the beast? who is able to make war with him? 5 And there was given unto him a mouth speaking great things and blasphemies; and power was given unto him to continue forty and two months. 6 And he opened his mouth in blasphemy against God, to blaspheme his name, and his tabernacle, and them that dwell in heaven. 7 And it was given unto him to make war with the saints, and to overcome them: and power was given him over all </a:t>
            </a:r>
            <a:r>
              <a:rPr lang="en-US" sz="2400" i="1" dirty="0" err="1" smtClean="0"/>
              <a:t>kindreds</a:t>
            </a:r>
            <a:r>
              <a:rPr lang="en-US" sz="2400" i="1" dirty="0" smtClean="0"/>
              <a:t>, and tongues, and nations. </a:t>
            </a:r>
          </a:p>
          <a:p>
            <a:r>
              <a:rPr lang="en-US" sz="2400" dirty="0" smtClean="0"/>
              <a:t>The Beast from the Pit, released and re-energized by the Dragon makes war on earth against the saints and overcomes them. Believers are martyred in large numbers (Rev 6:9-11, 17:6)</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96962"/>
          </a:xfrm>
        </p:spPr>
        <p:txBody>
          <a:bodyPr/>
          <a:lstStyle/>
          <a:p>
            <a:r>
              <a:rPr lang="en-US" dirty="0" smtClean="0">
                <a:effectLst>
                  <a:outerShdw blurRad="38100" dist="38100" dir="2700000" algn="tl">
                    <a:srgbClr val="000000">
                      <a:alpha val="43137"/>
                    </a:srgbClr>
                  </a:outerShdw>
                </a:effectLst>
              </a:rPr>
              <a:t>The Earth-Dwellers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33400" y="1447800"/>
            <a:ext cx="8305800" cy="4572000"/>
          </a:xfrm>
        </p:spPr>
        <p:txBody>
          <a:bodyPr>
            <a:normAutofit/>
          </a:bodyPr>
          <a:lstStyle/>
          <a:p>
            <a:r>
              <a:rPr lang="en-US" sz="2400" dirty="0" smtClean="0"/>
              <a:t>Those who love the world system, the </a:t>
            </a:r>
            <a:r>
              <a:rPr lang="en-US" sz="2400" dirty="0" err="1" smtClean="0"/>
              <a:t>kosmos</a:t>
            </a:r>
            <a:r>
              <a:rPr lang="en-US" sz="2400" dirty="0" smtClean="0"/>
              <a:t>, run by astrological powers and are satisfied by this life and do not seek heavenly things. They are tied by the Tribulation and are mortal enemies of the saints. They have the gospel preached to them by angels but their names are not in the Book of Life and they run after the deceptions of the End Times.</a:t>
            </a:r>
            <a:br>
              <a:rPr lang="en-US" sz="2400" dirty="0" smtClean="0"/>
            </a:br>
            <a:endParaRPr lang="en-US" sz="2400" dirty="0" smtClean="0"/>
          </a:p>
          <a:p>
            <a:r>
              <a:rPr lang="en-US" sz="2400" dirty="0" smtClean="0"/>
              <a:t>Study Rev3:10, 6:10, 11:10, 12:12,  13:8, 13:12, 13:14, 14:6, 17:8</a:t>
            </a:r>
            <a:br>
              <a:rPr lang="en-US" sz="2400" dirty="0" smtClean="0"/>
            </a:br>
            <a:endParaRPr lang="en-US" sz="2400" dirty="0" smtClean="0"/>
          </a:p>
          <a:p>
            <a:r>
              <a:rPr lang="en-US" sz="2400" dirty="0" smtClean="0"/>
              <a:t>Make notes about the main characteristics of the Earth-Dwellers.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p>
            <a:r>
              <a:rPr lang="en-US" dirty="0" smtClean="0">
                <a:effectLst>
                  <a:outerShdw blurRad="38100" dist="38100" dir="2700000" algn="tl">
                    <a:srgbClr val="000000">
                      <a:alpha val="43137"/>
                    </a:srgbClr>
                  </a:outerShdw>
                </a:effectLst>
              </a:rPr>
              <a:t>The Days of Noah and of Lot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5029200"/>
          </a:xfrm>
        </p:spPr>
        <p:txBody>
          <a:bodyPr>
            <a:normAutofit/>
          </a:bodyPr>
          <a:lstStyle/>
          <a:p>
            <a:r>
              <a:rPr lang="en-US" dirty="0" smtClean="0"/>
              <a:t>Matthew 24:36-39</a:t>
            </a:r>
          </a:p>
          <a:p>
            <a:r>
              <a:rPr lang="en-US" dirty="0" smtClean="0"/>
              <a:t>Luke 17:26-30</a:t>
            </a:r>
          </a:p>
          <a:p>
            <a:r>
              <a:rPr lang="en-US" sz="2400" dirty="0" smtClean="0"/>
              <a:t>Times of great lawlessness and injustice</a:t>
            </a:r>
          </a:p>
          <a:p>
            <a:r>
              <a:rPr lang="en-US" sz="2400" dirty="0" smtClean="0"/>
              <a:t>Times of great luxury</a:t>
            </a:r>
          </a:p>
          <a:p>
            <a:r>
              <a:rPr lang="en-US" sz="2400" dirty="0" smtClean="0"/>
              <a:t>Times of deep immorality and unnatural sexual behavior</a:t>
            </a:r>
          </a:p>
          <a:p>
            <a:r>
              <a:rPr lang="en-US" sz="2400" dirty="0" smtClean="0"/>
              <a:t>A time of demonic invasion</a:t>
            </a:r>
          </a:p>
          <a:p>
            <a:r>
              <a:rPr lang="en-US" sz="2400" dirty="0" smtClean="0"/>
              <a:t>Some speculation in Genesis 6 about “sons of God” being fallen angels reproducing with human females to produce giants and genetically modified humans.</a:t>
            </a:r>
          </a:p>
          <a:p>
            <a:r>
              <a:rPr lang="en-US" sz="2400" dirty="0" smtClean="0"/>
              <a:t>Wicked,  powerful genetically modified trans-humans may be part of the End Times spiritual warfare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838200"/>
          </a:xfrm>
        </p:spPr>
        <p:txBody>
          <a:bodyPr/>
          <a:lstStyle/>
          <a:p>
            <a:r>
              <a:rPr lang="en-US" dirty="0" smtClean="0">
                <a:effectLst>
                  <a:outerShdw blurRad="38100" dist="38100" dir="2700000" algn="tl">
                    <a:srgbClr val="000000">
                      <a:alpha val="43137"/>
                    </a:srgbClr>
                  </a:outerShdw>
                </a:effectLst>
              </a:rPr>
              <a:t>A Time of Betrayal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09600" y="1447800"/>
            <a:ext cx="8001000" cy="4876800"/>
          </a:xfrm>
        </p:spPr>
        <p:txBody>
          <a:bodyPr>
            <a:normAutofit fontScale="92500"/>
          </a:bodyPr>
          <a:lstStyle/>
          <a:p>
            <a:r>
              <a:rPr lang="en-US" sz="2400" b="1" dirty="0" smtClean="0"/>
              <a:t>Matthew 24:8-13 (KJV)</a:t>
            </a:r>
          </a:p>
          <a:p>
            <a:r>
              <a:rPr lang="en-US" sz="2400" i="1" dirty="0" smtClean="0"/>
              <a:t>8 All these are the beginning of sorrows. 9 Then shall they deliver you up to be afflicted, and shall kill you: and ye shall be hated of all nations for my name's sake. 10 And then shall many be offended, and shall betray one another, and shall hate one another. 11 And many false prophets shall rise, and shall deceive many. 12 And because iniquity shall abound, the love of many shall wax cold. 13 But he that shall endure unto the end, the same shall be saved. </a:t>
            </a:r>
          </a:p>
          <a:p>
            <a:r>
              <a:rPr lang="en-US" sz="2400" dirty="0" smtClean="0"/>
              <a:t>See also Mark 13:8-13, Luke 21:12-19,</a:t>
            </a:r>
          </a:p>
          <a:p>
            <a:r>
              <a:rPr lang="en-US" sz="2400" dirty="0" smtClean="0"/>
              <a:t>The earth-dwellers shall hate, betray and kill the saints, even their own relatives. There will also be “false brethren” who infiltrate the church to betray disciples (2 </a:t>
            </a:r>
            <a:r>
              <a:rPr lang="en-US" sz="2400" dirty="0" err="1" smtClean="0"/>
              <a:t>Cor</a:t>
            </a:r>
            <a:r>
              <a:rPr lang="en-US" sz="2400" dirty="0" smtClean="0"/>
              <a:t> 11:26, Gal 2:4). The world will be cold, hateful, savage and materialistic without pity on anyone’s most basic needs such as clothing, food and shelter (see Matt 25:31-46, 2 Timothy 3:1-9)</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lstStyle/>
          <a:p>
            <a:r>
              <a:rPr lang="en-US" dirty="0" smtClean="0">
                <a:effectLst>
                  <a:outerShdw blurRad="38100" dist="38100" dir="2700000" algn="tl">
                    <a:srgbClr val="000000">
                      <a:alpha val="43137"/>
                    </a:srgbClr>
                  </a:outerShdw>
                </a:effectLst>
              </a:rPr>
              <a:t>False Miracles In The End Times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09600" y="1447800"/>
            <a:ext cx="8077200" cy="4953000"/>
          </a:xfrm>
        </p:spPr>
        <p:txBody>
          <a:bodyPr>
            <a:normAutofit lnSpcReduction="10000"/>
          </a:bodyPr>
          <a:lstStyle/>
          <a:p>
            <a:r>
              <a:rPr lang="en-US" sz="2400" dirty="0" smtClean="0"/>
              <a:t>2  Thessalonians 2:8-12 </a:t>
            </a:r>
          </a:p>
          <a:p>
            <a:r>
              <a:rPr lang="en-US" sz="2400" dirty="0" smtClean="0"/>
              <a:t>Matthew 7:21-23, 24:24,  Mark 13:22,  </a:t>
            </a:r>
          </a:p>
          <a:p>
            <a:r>
              <a:rPr lang="en-US" sz="2400" dirty="0" smtClean="0"/>
              <a:t>Revelation 13:13,14, 16:14,19:20</a:t>
            </a:r>
          </a:p>
          <a:p>
            <a:r>
              <a:rPr lang="en-US" sz="2400" dirty="0" smtClean="0"/>
              <a:t>These miracles will be wicked and </a:t>
            </a:r>
            <a:r>
              <a:rPr lang="en-US" sz="2400" dirty="0" err="1" smtClean="0"/>
              <a:t>occultic</a:t>
            </a:r>
            <a:r>
              <a:rPr lang="en-US" sz="2400" dirty="0" smtClean="0"/>
              <a:t> and possibly  technological in nature (from the Pit or from earth) and not from God</a:t>
            </a:r>
          </a:p>
          <a:p>
            <a:r>
              <a:rPr lang="en-US" sz="2400" dirty="0" smtClean="0"/>
              <a:t>They will astonish and deceive the Earth-Dwellers and all who do not love the truth so as to be saved. (2 </a:t>
            </a:r>
            <a:r>
              <a:rPr lang="en-US" sz="2400" dirty="0" err="1" smtClean="0"/>
              <a:t>Thess</a:t>
            </a:r>
            <a:r>
              <a:rPr lang="en-US" sz="2400" dirty="0" smtClean="0"/>
              <a:t> 2:8-12)</a:t>
            </a:r>
          </a:p>
          <a:p>
            <a:r>
              <a:rPr lang="en-US" sz="2400" dirty="0" smtClean="0"/>
              <a:t>They will center around induce people to worship the Image of the Beast and participate in pagan idolatry (Rev 13:13-15, 19:20)</a:t>
            </a:r>
          </a:p>
          <a:p>
            <a:r>
              <a:rPr lang="en-US" sz="2400" dirty="0" smtClean="0"/>
              <a:t>They will ALMOST deceive the elect. (Matthew 24:24)</a:t>
            </a:r>
          </a:p>
          <a:p>
            <a:r>
              <a:rPr lang="en-US" sz="2400" dirty="0" smtClean="0"/>
              <a:t>They will even seem to use the name of Jesus! (Matthew 7:21-23)</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665</TotalTime>
  <Words>2255</Words>
  <Application>Microsoft Office PowerPoint</Application>
  <PresentationFormat>On-screen Show (4:3)</PresentationFormat>
  <Paragraphs>165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Spiritual Warfare In The End Times</vt:lpstr>
      <vt:lpstr>The War In Heaven</vt:lpstr>
      <vt:lpstr>The Fall of Satan</vt:lpstr>
      <vt:lpstr>The Demonic Invasion</vt:lpstr>
      <vt:lpstr>The War Against The Saints</vt:lpstr>
      <vt:lpstr>The Earth-Dwellers</vt:lpstr>
      <vt:lpstr>The Days of Noah and of Lot</vt:lpstr>
      <vt:lpstr>A Time of Betrayal</vt:lpstr>
      <vt:lpstr>False Miracles In The End Times</vt:lpstr>
      <vt:lpstr>The Image of the Beast</vt:lpstr>
      <vt:lpstr>False Teachers / False Prophets</vt:lpstr>
      <vt:lpstr>False Christs and False Apostles</vt:lpstr>
      <vt:lpstr>The Anti-Christ / Man of Lawlessness</vt:lpstr>
      <vt:lpstr>Deceiving Spirits</vt:lpstr>
      <vt:lpstr>Conspiracies</vt:lpstr>
      <vt:lpstr>God vs. Mammon</vt:lpstr>
      <vt:lpstr>Mystery Babylon - Characteristics </vt:lpstr>
      <vt:lpstr>Mystery Babylon – Opposed To God</vt:lpstr>
      <vt:lpstr>7 Hills of Jerusalem</vt:lpstr>
      <vt:lpstr>Remaining Faithful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Warfare In The End Times</dc:title>
  <dc:creator>Cybermissions</dc:creator>
  <cp:lastModifiedBy>Cybermissions</cp:lastModifiedBy>
  <cp:revision>16</cp:revision>
  <dcterms:created xsi:type="dcterms:W3CDTF">2012-01-11T18:03:08Z</dcterms:created>
  <dcterms:modified xsi:type="dcterms:W3CDTF">2012-01-12T15:45:21Z</dcterms:modified>
</cp:coreProperties>
</file>