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notesSlides/notesSlide17.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69" r:id="rId3"/>
    <p:sldId id="270" r:id="rId4"/>
    <p:sldId id="271" r:id="rId5"/>
    <p:sldId id="272"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64B515-88DF-4953-AFEA-AFACE5606216}" type="datetimeFigureOut">
              <a:rPr lang="en-US" smtClean="0"/>
              <a:pPr/>
              <a:t>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14CE3C-91B3-457F-8D69-3B9B5D66AD5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14CE3C-91B3-457F-8D69-3B9B5D66AD5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14CE3C-91B3-457F-8D69-3B9B5D66AD5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14CE3C-91B3-457F-8D69-3B9B5D66AD5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14CE3C-91B3-457F-8D69-3B9B5D66AD5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14CE3C-91B3-457F-8D69-3B9B5D66AD5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AFAB2F-36D3-4792-B058-5B3A73441F6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393327B-1E77-46E7-8847-BB167627C2FB}" type="datetimeFigureOut">
              <a:rPr lang="en-US" smtClean="0"/>
              <a:pPr/>
              <a:t>1/6/2012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BE1983B-3A01-4B9A-B90D-EAE1D2FDF3FF}"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93327B-1E77-46E7-8847-BB167627C2FB}" type="datetimeFigureOut">
              <a:rPr lang="en-US" smtClean="0"/>
              <a:pPr/>
              <a:t>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E1983B-3A01-4B9A-B90D-EAE1D2FDF3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93327B-1E77-46E7-8847-BB167627C2FB}" type="datetimeFigureOut">
              <a:rPr lang="en-US" smtClean="0"/>
              <a:pPr/>
              <a:t>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E1983B-3A01-4B9A-B90D-EAE1D2FDF3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393327B-1E77-46E7-8847-BB167627C2FB}" type="datetimeFigureOut">
              <a:rPr lang="en-US" smtClean="0"/>
              <a:pPr/>
              <a:t>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E1983B-3A01-4B9A-B90D-EAE1D2FDF3FF}"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393327B-1E77-46E7-8847-BB167627C2FB}" type="datetimeFigureOut">
              <a:rPr lang="en-US" smtClean="0"/>
              <a:pPr/>
              <a:t>1/6/2012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BE1983B-3A01-4B9A-B90D-EAE1D2FDF3F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393327B-1E77-46E7-8847-BB167627C2FB}" type="datetimeFigureOut">
              <a:rPr lang="en-US" smtClean="0"/>
              <a:pPr/>
              <a:t>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E1983B-3A01-4B9A-B90D-EAE1D2FDF3FF}"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393327B-1E77-46E7-8847-BB167627C2FB}" type="datetimeFigureOut">
              <a:rPr lang="en-US" smtClean="0"/>
              <a:pPr/>
              <a:t>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E1983B-3A01-4B9A-B90D-EAE1D2FDF3FF}"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393327B-1E77-46E7-8847-BB167627C2FB}" type="datetimeFigureOut">
              <a:rPr lang="en-US" smtClean="0"/>
              <a:pPr/>
              <a:t>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E1983B-3A01-4B9A-B90D-EAE1D2FDF3F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3327B-1E77-46E7-8847-BB167627C2FB}" type="datetimeFigureOut">
              <a:rPr lang="en-US" smtClean="0"/>
              <a:pPr/>
              <a:t>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E1983B-3A01-4B9A-B90D-EAE1D2FDF3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393327B-1E77-46E7-8847-BB167627C2FB}" type="datetimeFigureOut">
              <a:rPr lang="en-US" smtClean="0"/>
              <a:pPr/>
              <a:t>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E1983B-3A01-4B9A-B90D-EAE1D2FDF3FF}"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393327B-1E77-46E7-8847-BB167627C2FB}" type="datetimeFigureOut">
              <a:rPr lang="en-US" smtClean="0"/>
              <a:pPr/>
              <a:t>1/6/2012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5BE1983B-3A01-4B9A-B90D-EAE1D2FDF3FF}"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393327B-1E77-46E7-8847-BB167627C2FB}" type="datetimeFigureOut">
              <a:rPr lang="en-US" smtClean="0"/>
              <a:pPr/>
              <a:t>1/6/2012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BE1983B-3A01-4B9A-B90D-EAE1D2FDF3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Lecture 3 in the Spiritual Warfare Seminar</a:t>
            </a:r>
          </a:p>
          <a:p>
            <a:r>
              <a:rPr lang="en-US" dirty="0" smtClean="0"/>
              <a:t>By John Edmiston</a:t>
            </a:r>
            <a:endParaRPr lang="en-US" dirty="0"/>
          </a:p>
        </p:txBody>
      </p:sp>
      <p:sp>
        <p:nvSpPr>
          <p:cNvPr id="2" name="Title 1"/>
          <p:cNvSpPr>
            <a:spLocks noGrp="1"/>
          </p:cNvSpPr>
          <p:nvPr>
            <p:ph type="ctrTitle"/>
          </p:nvPr>
        </p:nvSpPr>
        <p:spPr/>
        <p:txBody>
          <a:bodyPr/>
          <a:lstStyle/>
          <a:p>
            <a:r>
              <a:rPr lang="en-US" dirty="0" smtClean="0"/>
              <a:t>Spiritual Authority &amp; Command Prayer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96062"/>
          </a:xfrm>
        </p:spPr>
        <p:txBody>
          <a:bodyPr>
            <a:normAutofit fontScale="90000"/>
          </a:bodyPr>
          <a:lstStyle/>
          <a:p>
            <a:r>
              <a:rPr lang="en-US" b="1" dirty="0" smtClean="0">
                <a:effectLst>
                  <a:outerShdw blurRad="38100" dist="38100" dir="2700000" algn="tl">
                    <a:srgbClr val="000000">
                      <a:alpha val="43137"/>
                    </a:srgbClr>
                  </a:outerShdw>
                </a:effectLst>
              </a:rPr>
              <a:t>Our Role…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990600" y="1447800"/>
            <a:ext cx="5588000" cy="4983325"/>
          </a:xfrm>
        </p:spPr>
        <p:txBody>
          <a:bodyPr>
            <a:normAutofit fontScale="85000" lnSpcReduction="10000"/>
          </a:bodyPr>
          <a:lstStyle/>
          <a:p>
            <a:r>
              <a:rPr lang="en-US" dirty="0" smtClean="0"/>
              <a:t>We </a:t>
            </a:r>
            <a:r>
              <a:rPr lang="en-US" b="1" i="1" dirty="0" smtClean="0"/>
              <a:t>cast out </a:t>
            </a:r>
            <a:r>
              <a:rPr lang="en-US" dirty="0" smtClean="0"/>
              <a:t>demons</a:t>
            </a:r>
            <a:br>
              <a:rPr lang="en-US" dirty="0" smtClean="0"/>
            </a:br>
            <a:r>
              <a:rPr lang="en-US" dirty="0" smtClean="0"/>
              <a:t>(Matthew 10:1,8; Mark 3:14,15; 16:17; Luke 9:1,2, 10: 17,18)</a:t>
            </a:r>
            <a:br>
              <a:rPr lang="en-US" dirty="0" smtClean="0"/>
            </a:br>
            <a:endParaRPr lang="en-US" dirty="0" smtClean="0"/>
          </a:p>
          <a:p>
            <a:r>
              <a:rPr lang="en-US" dirty="0" smtClean="0"/>
              <a:t>We </a:t>
            </a:r>
            <a:r>
              <a:rPr lang="en-US" b="1" i="1" dirty="0" smtClean="0"/>
              <a:t>wrestle against </a:t>
            </a:r>
            <a:r>
              <a:rPr lang="en-US" dirty="0" smtClean="0"/>
              <a:t>principalities and powers</a:t>
            </a:r>
            <a:br>
              <a:rPr lang="en-US" dirty="0" smtClean="0"/>
            </a:br>
            <a:r>
              <a:rPr lang="en-US" dirty="0" smtClean="0"/>
              <a:t>(Ephesians 6:10-18)</a:t>
            </a:r>
            <a:br>
              <a:rPr lang="en-US" dirty="0" smtClean="0"/>
            </a:br>
            <a:endParaRPr lang="en-US" dirty="0" smtClean="0"/>
          </a:p>
          <a:p>
            <a:r>
              <a:rPr lang="en-US" dirty="0" smtClean="0"/>
              <a:t>We will </a:t>
            </a:r>
            <a:r>
              <a:rPr lang="en-US" b="1" i="1" dirty="0" smtClean="0"/>
              <a:t>judge</a:t>
            </a:r>
            <a:r>
              <a:rPr lang="en-US" dirty="0" smtClean="0"/>
              <a:t> the fallen angels </a:t>
            </a:r>
            <a:br>
              <a:rPr lang="en-US" dirty="0" smtClean="0"/>
            </a:br>
            <a:r>
              <a:rPr lang="en-US" dirty="0" smtClean="0"/>
              <a:t>(1 Corinthians 6:2,3)</a:t>
            </a:r>
            <a:br>
              <a:rPr lang="en-US" dirty="0" smtClean="0"/>
            </a:br>
            <a:endParaRPr lang="en-US" dirty="0" smtClean="0"/>
          </a:p>
          <a:p>
            <a:r>
              <a:rPr lang="en-US" dirty="0" smtClean="0"/>
              <a:t>We will </a:t>
            </a:r>
            <a:r>
              <a:rPr lang="en-US" b="1" i="1" dirty="0" smtClean="0"/>
              <a:t>crush</a:t>
            </a:r>
            <a:r>
              <a:rPr lang="en-US" dirty="0" smtClean="0"/>
              <a:t> Satan under our feet (Romans 16:20)</a:t>
            </a:r>
            <a:br>
              <a:rPr lang="en-US" dirty="0" smtClean="0"/>
            </a:br>
            <a:endParaRPr lang="en-US" dirty="0" smtClean="0"/>
          </a:p>
          <a:p>
            <a:r>
              <a:rPr lang="en-US" dirty="0" smtClean="0"/>
              <a:t>This is done by the delegated authority we receive from God and by His power and assistance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b="1" dirty="0" smtClean="0">
                <a:effectLst>
                  <a:outerShdw blurRad="38100" dist="38100" dir="2700000" algn="tl">
                    <a:srgbClr val="000000">
                      <a:alpha val="43137"/>
                    </a:srgbClr>
                  </a:outerShdw>
                </a:effectLst>
              </a:rPr>
              <a:t>Receiving Authority</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143000" y="1371600"/>
            <a:ext cx="7543800" cy="5314950"/>
          </a:xfrm>
        </p:spPr>
        <p:txBody>
          <a:bodyPr>
            <a:normAutofit fontScale="85000" lnSpcReduction="20000"/>
          </a:bodyPr>
          <a:lstStyle/>
          <a:p>
            <a:r>
              <a:rPr lang="en-US" dirty="0" smtClean="0"/>
              <a:t>Great authority can be given in an instant:</a:t>
            </a:r>
            <a:br>
              <a:rPr lang="en-US" dirty="0" smtClean="0"/>
            </a:br>
            <a:r>
              <a:rPr lang="en-US" dirty="0" smtClean="0"/>
              <a:t>Joseph, Daniel, Queen Esther etc.</a:t>
            </a:r>
            <a:br>
              <a:rPr lang="en-US" dirty="0" smtClean="0"/>
            </a:br>
            <a:endParaRPr lang="en-US" dirty="0" smtClean="0"/>
          </a:p>
          <a:p>
            <a:r>
              <a:rPr lang="en-US" dirty="0" smtClean="0"/>
              <a:t>It is entirely the decision of the King as to who gets the position of authority. It is not earned.</a:t>
            </a:r>
            <a:br>
              <a:rPr lang="en-US" dirty="0" smtClean="0"/>
            </a:br>
            <a:endParaRPr lang="en-US" dirty="0" smtClean="0"/>
          </a:p>
          <a:p>
            <a:r>
              <a:rPr lang="en-US" dirty="0" smtClean="0"/>
              <a:t>We are given the authority to become sons of God when we believe in His name </a:t>
            </a:r>
            <a:br>
              <a:rPr lang="en-US" dirty="0" smtClean="0"/>
            </a:br>
            <a:r>
              <a:rPr lang="en-US" dirty="0" smtClean="0"/>
              <a:t>(John 1:12, Ephesians 1:19-21, 2:6)</a:t>
            </a:r>
            <a:br>
              <a:rPr lang="en-US" dirty="0" smtClean="0"/>
            </a:br>
            <a:endParaRPr lang="en-US" dirty="0" smtClean="0"/>
          </a:p>
          <a:p>
            <a:r>
              <a:rPr lang="en-US" dirty="0" smtClean="0"/>
              <a:t>The Holy Spirit delegates authority to carry out God’s work (apostles, prophets, evangelists, pastors and teachers)  - </a:t>
            </a:r>
            <a:br>
              <a:rPr lang="en-US" dirty="0" smtClean="0"/>
            </a:br>
            <a:r>
              <a:rPr lang="en-US" dirty="0" smtClean="0"/>
              <a:t>(Acts 20:28, Ephesians 4:11, 2 Timothy 1:11)</a:t>
            </a:r>
            <a:br>
              <a:rPr lang="en-US" dirty="0" smtClean="0"/>
            </a:br>
            <a:endParaRPr lang="en-US" dirty="0" smtClean="0"/>
          </a:p>
          <a:p>
            <a:r>
              <a:rPr lang="en-US" dirty="0" smtClean="0"/>
              <a:t>Faithfulness leads to an increase in authority while careless unfaithfulness leads to a decrease in authority</a:t>
            </a:r>
            <a:br>
              <a:rPr lang="en-US" dirty="0" smtClean="0"/>
            </a:br>
            <a:r>
              <a:rPr lang="en-US" dirty="0" smtClean="0"/>
              <a:t>(Matthew 24:45-51, 25:14-30)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10362"/>
          </a:xfrm>
        </p:spPr>
        <p:txBody>
          <a:bodyPr>
            <a:normAutofit fontScale="90000"/>
          </a:bodyPr>
          <a:lstStyle/>
          <a:p>
            <a:r>
              <a:rPr lang="en-US" b="1" dirty="0" smtClean="0">
                <a:effectLst>
                  <a:outerShdw blurRad="38100" dist="38100" dir="2700000" algn="tl">
                    <a:srgbClr val="000000">
                      <a:alpha val="43137"/>
                    </a:srgbClr>
                  </a:outerShdw>
                </a:effectLst>
              </a:rPr>
              <a:t>Receiving Power</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43050"/>
            <a:ext cx="8229600" cy="4781550"/>
          </a:xfrm>
        </p:spPr>
        <p:txBody>
          <a:bodyPr>
            <a:normAutofit lnSpcReduction="10000"/>
          </a:bodyPr>
          <a:lstStyle/>
          <a:p>
            <a:r>
              <a:rPr lang="en-US" dirty="0" smtClean="0"/>
              <a:t>Power is given when the Holy Spirit “comes upon” someone to work through them:  Numbers 11:25, 24:2, Judges 14:6,19; 2 Kings 2:9, Matthew 3:16, Mark 1:10, John 1:33)</a:t>
            </a:r>
            <a:br>
              <a:rPr lang="en-US" dirty="0" smtClean="0"/>
            </a:br>
            <a:endParaRPr lang="en-US" dirty="0" smtClean="0"/>
          </a:p>
          <a:p>
            <a:r>
              <a:rPr lang="en-US" dirty="0" smtClean="0"/>
              <a:t>The Holy Spirit comes upon Christians via the baptism in the Holy Spirit:</a:t>
            </a:r>
            <a:br>
              <a:rPr lang="en-US" dirty="0" smtClean="0"/>
            </a:br>
            <a:r>
              <a:rPr lang="en-US" dirty="0" smtClean="0"/>
              <a:t>(Acts 1:8, 2:17,18; 10:44,45; 11:15, 19:6)</a:t>
            </a:r>
            <a:br>
              <a:rPr lang="en-US" dirty="0" smtClean="0"/>
            </a:br>
            <a:endParaRPr lang="en-US" dirty="0" smtClean="0"/>
          </a:p>
          <a:p>
            <a:r>
              <a:rPr lang="en-US" dirty="0" smtClean="0"/>
              <a:t>The Holy Spirit </a:t>
            </a:r>
            <a:r>
              <a:rPr lang="en-US" b="1" i="1" dirty="0" smtClean="0"/>
              <a:t>within u</a:t>
            </a:r>
            <a:r>
              <a:rPr lang="en-US" dirty="0" smtClean="0"/>
              <a:t>s produces wisdom, regeneration and sanctification (e.g. Galatians 5:22,23)</a:t>
            </a:r>
            <a:br>
              <a:rPr lang="en-US" dirty="0" smtClean="0"/>
            </a:br>
            <a:endParaRPr lang="en-US" dirty="0" smtClean="0"/>
          </a:p>
          <a:p>
            <a:r>
              <a:rPr lang="en-US" dirty="0" smtClean="0"/>
              <a:t>The Holy Spirit </a:t>
            </a:r>
            <a:r>
              <a:rPr lang="en-US" b="1" i="1" dirty="0" smtClean="0"/>
              <a:t>upon us </a:t>
            </a:r>
            <a:r>
              <a:rPr lang="en-US" dirty="0" smtClean="0"/>
              <a:t>gives us power in ministry.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b="1" dirty="0" smtClean="0">
                <a:effectLst>
                  <a:outerShdw blurRad="38100" dist="38100" dir="2700000" algn="tl">
                    <a:srgbClr val="000000">
                      <a:alpha val="43137"/>
                    </a:srgbClr>
                  </a:outerShdw>
                </a:effectLst>
              </a:rPr>
              <a:t>Receiving “Energy”</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85800" y="1524000"/>
            <a:ext cx="7924800" cy="4751070"/>
          </a:xfrm>
        </p:spPr>
        <p:txBody>
          <a:bodyPr>
            <a:normAutofit fontScale="85000" lnSpcReduction="20000"/>
          </a:bodyPr>
          <a:lstStyle/>
          <a:p>
            <a:r>
              <a:rPr lang="en-US" dirty="0" smtClean="0"/>
              <a:t>“</a:t>
            </a:r>
            <a:r>
              <a:rPr lang="en-US" dirty="0" err="1" smtClean="0"/>
              <a:t>Energeia</a:t>
            </a:r>
            <a:r>
              <a:rPr lang="en-US" dirty="0" smtClean="0"/>
              <a:t>” power is unleashed by faith – by believing in His name </a:t>
            </a:r>
            <a:br>
              <a:rPr lang="en-US" dirty="0" smtClean="0"/>
            </a:br>
            <a:r>
              <a:rPr lang="en-US" dirty="0" smtClean="0"/>
              <a:t>(Galatians 3:5, Ephesians 1:18,19)</a:t>
            </a:r>
            <a:br>
              <a:rPr lang="en-US" dirty="0" smtClean="0"/>
            </a:br>
            <a:endParaRPr lang="en-US" dirty="0" smtClean="0"/>
          </a:p>
          <a:p>
            <a:r>
              <a:rPr lang="en-US" dirty="0" smtClean="0"/>
              <a:t>It is a gift that is given as the Holy Spirit wills. (1 Corinthians 12:1-11,27-31)</a:t>
            </a:r>
            <a:br>
              <a:rPr lang="en-US" dirty="0" smtClean="0"/>
            </a:br>
            <a:endParaRPr lang="en-US" dirty="0" smtClean="0"/>
          </a:p>
          <a:p>
            <a:r>
              <a:rPr lang="en-US" dirty="0" smtClean="0"/>
              <a:t>It is closely linked to doing miracles and moving mountains and having the ‘energy’ of God working through us in body-life ministry.  (Philippians 4:13, Ephesians 3:7, 4:16)</a:t>
            </a:r>
            <a:br>
              <a:rPr lang="en-US" dirty="0" smtClean="0"/>
            </a:br>
            <a:endParaRPr lang="en-US" dirty="0" smtClean="0"/>
          </a:p>
          <a:p>
            <a:r>
              <a:rPr lang="en-US" dirty="0" smtClean="0"/>
              <a:t>It also works through us via self-purification and humility (getting out  of the way) Philippians 3:7-14</a:t>
            </a:r>
            <a:br>
              <a:rPr lang="en-US" dirty="0" smtClean="0"/>
            </a:br>
            <a:endParaRPr lang="en-US" dirty="0" smtClean="0"/>
          </a:p>
          <a:p>
            <a:r>
              <a:rPr lang="en-US" dirty="0" smtClean="0"/>
              <a:t>The Earthen Vessel </a:t>
            </a:r>
            <a:br>
              <a:rPr lang="en-US" dirty="0" smtClean="0"/>
            </a:br>
            <a:r>
              <a:rPr lang="en-US" dirty="0" smtClean="0"/>
              <a:t>(2 Corinthians 4:7-18,  2 Timothy 2:20,21)</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The Purpose…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0" y="1935480"/>
            <a:ext cx="7772400" cy="4389120"/>
          </a:xfrm>
        </p:spPr>
        <p:txBody>
          <a:bodyPr>
            <a:normAutofit fontScale="92500" lnSpcReduction="20000"/>
          </a:bodyPr>
          <a:lstStyle/>
          <a:p>
            <a:r>
              <a:rPr lang="en-US" dirty="0" smtClean="0"/>
              <a:t>“For the building up of the church in love…”  (Ephesians 4:11-16)</a:t>
            </a:r>
            <a:br>
              <a:rPr lang="en-US" dirty="0" smtClean="0"/>
            </a:br>
            <a:endParaRPr lang="en-US" dirty="0" smtClean="0"/>
          </a:p>
          <a:p>
            <a:r>
              <a:rPr lang="en-US" dirty="0" smtClean="0"/>
              <a:t>For mutual benefit (1 Corinthians 12:4-7)</a:t>
            </a:r>
            <a:br>
              <a:rPr lang="en-US" dirty="0" smtClean="0"/>
            </a:br>
            <a:endParaRPr lang="en-US" dirty="0" smtClean="0"/>
          </a:p>
          <a:p>
            <a:r>
              <a:rPr lang="en-US" dirty="0" smtClean="0"/>
              <a:t>For edification and building up (1 Corinthians 14:26, 2 Corinthians 10:8,12:19, 13:10, Jude 1:20))</a:t>
            </a:r>
            <a:br>
              <a:rPr lang="en-US" dirty="0" smtClean="0"/>
            </a:br>
            <a:endParaRPr lang="en-US" dirty="0" smtClean="0"/>
          </a:p>
          <a:p>
            <a:r>
              <a:rPr lang="en-US" dirty="0" smtClean="0"/>
              <a:t>It is not for ‘solo’ purposes but for the greater good</a:t>
            </a:r>
          </a:p>
          <a:p>
            <a:r>
              <a:rPr lang="en-US" dirty="0" smtClean="0"/>
              <a:t>Must be exercised in love</a:t>
            </a:r>
            <a:br>
              <a:rPr lang="en-US" dirty="0" smtClean="0"/>
            </a:br>
            <a:r>
              <a:rPr lang="en-US" dirty="0" smtClean="0"/>
              <a:t> (1 Corinthians 13:1-3)</a:t>
            </a:r>
            <a:br>
              <a:rPr lang="en-US" dirty="0" smtClean="0"/>
            </a:br>
            <a:endParaRPr lang="en-US" dirty="0" smtClean="0"/>
          </a:p>
          <a:p>
            <a:r>
              <a:rPr lang="en-US" dirty="0" smtClean="0"/>
              <a:t>And in the will of God (Matthew 7:21-23)</a:t>
            </a: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62"/>
          </a:xfrm>
        </p:spPr>
        <p:txBody>
          <a:bodyPr>
            <a:normAutofit fontScale="90000"/>
          </a:bodyPr>
          <a:lstStyle/>
          <a:p>
            <a:r>
              <a:rPr lang="en-US" b="1" dirty="0" smtClean="0"/>
              <a:t>In Practice - 1</a:t>
            </a:r>
            <a:endParaRPr lang="en-US" b="1" dirty="0"/>
          </a:p>
        </p:txBody>
      </p:sp>
      <p:sp>
        <p:nvSpPr>
          <p:cNvPr id="3" name="Content Placeholder 2"/>
          <p:cNvSpPr>
            <a:spLocks noGrp="1"/>
          </p:cNvSpPr>
          <p:nvPr>
            <p:ph idx="1"/>
          </p:nvPr>
        </p:nvSpPr>
        <p:spPr/>
        <p:txBody>
          <a:bodyPr>
            <a:normAutofit lnSpcReduction="10000"/>
          </a:bodyPr>
          <a:lstStyle/>
          <a:p>
            <a:r>
              <a:rPr lang="en-US" b="1" dirty="0" smtClean="0">
                <a:solidFill>
                  <a:schemeClr val="tx2">
                    <a:lumMod val="75000"/>
                  </a:schemeClr>
                </a:solidFill>
              </a:rPr>
              <a:t>Authority</a:t>
            </a:r>
            <a:r>
              <a:rPr lang="en-US" dirty="0" smtClean="0"/>
              <a:t>-  </a:t>
            </a:r>
            <a:r>
              <a:rPr lang="en-US" b="1" dirty="0" smtClean="0"/>
              <a:t>Command Prayer</a:t>
            </a:r>
            <a:r>
              <a:rPr lang="en-US" dirty="0" smtClean="0"/>
              <a:t>, </a:t>
            </a:r>
          </a:p>
          <a:p>
            <a:r>
              <a:rPr lang="en-US" dirty="0" smtClean="0"/>
              <a:t>giving orders, ‘say to this mountain…’ , </a:t>
            </a:r>
          </a:p>
          <a:p>
            <a:r>
              <a:rPr lang="en-US" dirty="0" smtClean="0"/>
              <a:t>Casting out demons ‘with a word</a:t>
            </a:r>
          </a:p>
          <a:p>
            <a:r>
              <a:rPr lang="en-US" dirty="0" smtClean="0"/>
              <a:t>Rebuking sickness</a:t>
            </a:r>
          </a:p>
          <a:p>
            <a:r>
              <a:rPr lang="en-US" dirty="0" smtClean="0"/>
              <a:t>Calling wholeness into being</a:t>
            </a:r>
          </a:p>
          <a:p>
            <a:r>
              <a:rPr lang="en-US" dirty="0" smtClean="0"/>
              <a:t>opening up the boundaries of your faith, mustard-seed faith, believing God, and speaking it into being </a:t>
            </a:r>
          </a:p>
          <a:p>
            <a:r>
              <a:rPr lang="en-US" dirty="0" smtClean="0"/>
              <a:t>Focus on the desired (will of God) picture of perfection</a:t>
            </a:r>
          </a:p>
          <a:p>
            <a:r>
              <a:rPr lang="en-US" dirty="0" smtClean="0"/>
              <a:t>(Matthew 17:20, 21:21, Mark 11:22-26, 1 Corinthians 13:2)</a:t>
            </a:r>
            <a:br>
              <a:rPr lang="en-US" dirty="0" smtClean="0"/>
            </a:b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 Practice - 2</a:t>
            </a:r>
            <a:endParaRPr lang="en-US" b="1" dirty="0"/>
          </a:p>
        </p:txBody>
      </p:sp>
      <p:sp>
        <p:nvSpPr>
          <p:cNvPr id="3" name="Content Placeholder 2"/>
          <p:cNvSpPr>
            <a:spLocks noGrp="1"/>
          </p:cNvSpPr>
          <p:nvPr>
            <p:ph idx="1"/>
          </p:nvPr>
        </p:nvSpPr>
        <p:spPr/>
        <p:txBody>
          <a:bodyPr>
            <a:normAutofit fontScale="92500" lnSpcReduction="10000"/>
          </a:bodyPr>
          <a:lstStyle/>
          <a:p>
            <a:r>
              <a:rPr lang="en-US" b="1" dirty="0" smtClean="0">
                <a:solidFill>
                  <a:schemeClr val="tx2">
                    <a:lumMod val="75000"/>
                  </a:schemeClr>
                </a:solidFill>
              </a:rPr>
              <a:t>Power &amp; Energy</a:t>
            </a:r>
          </a:p>
          <a:p>
            <a:r>
              <a:rPr lang="en-US" dirty="0" smtClean="0"/>
              <a:t>Ask for the Holy Spirit to come ‘upon you’.  Ask for the baptism in the Holy Spirit. Laying on of hands. </a:t>
            </a:r>
            <a:br>
              <a:rPr lang="en-US" dirty="0" smtClean="0"/>
            </a:br>
            <a:r>
              <a:rPr lang="en-US" dirty="0" smtClean="0"/>
              <a:t>(Acts 8:18,19, Hebrews 6:2)</a:t>
            </a:r>
          </a:p>
          <a:p>
            <a:r>
              <a:rPr lang="en-US" dirty="0" smtClean="0"/>
              <a:t>Seek spiritual gifts (1 Corinthians 14:1,2)</a:t>
            </a:r>
          </a:p>
          <a:p>
            <a:r>
              <a:rPr lang="en-US" dirty="0" smtClean="0"/>
              <a:t>Spend time in worship. </a:t>
            </a:r>
            <a:br>
              <a:rPr lang="en-US" dirty="0" smtClean="0"/>
            </a:br>
            <a:r>
              <a:rPr lang="en-US" dirty="0" smtClean="0"/>
              <a:t>(1 Corinthians 12-14)</a:t>
            </a:r>
          </a:p>
          <a:p>
            <a:r>
              <a:rPr lang="en-US" dirty="0" smtClean="0"/>
              <a:t>Move as the Spirit leads you to move. (Acts 3 – healing of the lame man)</a:t>
            </a:r>
            <a:br>
              <a:rPr lang="en-US" dirty="0" smtClean="0"/>
            </a:br>
            <a:endParaRPr lang="en-US" dirty="0" smtClean="0"/>
          </a:p>
          <a:p>
            <a:r>
              <a:rPr lang="en-US" b="1" dirty="0" smtClean="0">
                <a:solidFill>
                  <a:schemeClr val="tx2">
                    <a:lumMod val="75000"/>
                  </a:schemeClr>
                </a:solidFill>
              </a:rPr>
              <a:t>Energies</a:t>
            </a:r>
            <a:r>
              <a:rPr lang="en-US" dirty="0" smtClean="0"/>
              <a:t> – </a:t>
            </a:r>
            <a:r>
              <a:rPr lang="en-US" b="1" dirty="0" smtClean="0"/>
              <a:t>Releasing Prayer, </a:t>
            </a:r>
            <a:r>
              <a:rPr lang="en-US" dirty="0" smtClean="0"/>
              <a:t>letting Christ in you do the ministry, trusting God to move through you as an earthen vessel.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62"/>
          </a:xfrm>
        </p:spPr>
        <p:txBody>
          <a:bodyPr>
            <a:normAutofit fontScale="90000"/>
          </a:bodyPr>
          <a:lstStyle/>
          <a:p>
            <a:r>
              <a:rPr lang="en-US" dirty="0" smtClean="0">
                <a:effectLst>
                  <a:outerShdw blurRad="38100" dist="38100" dir="2700000" algn="tl">
                    <a:srgbClr val="000000">
                      <a:alpha val="43137"/>
                    </a:srgbClr>
                  </a:outerShdw>
                </a:effectLst>
              </a:rPr>
              <a:t>In Practice 3</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43050"/>
            <a:ext cx="8229600" cy="5029200"/>
          </a:xfrm>
        </p:spPr>
        <p:txBody>
          <a:bodyPr>
            <a:normAutofit fontScale="92500" lnSpcReduction="10000"/>
          </a:bodyPr>
          <a:lstStyle/>
          <a:p>
            <a:r>
              <a:rPr lang="en-US" dirty="0" smtClean="0"/>
              <a:t>Mark 6:1-6  And He went out from there and came into His native-place. And His disciples followed Him </a:t>
            </a:r>
            <a:r>
              <a:rPr lang="en-US" i="1" dirty="0" smtClean="0"/>
              <a:t>(3)  Is not this the carpenter, the son of Mary, the brother of James and </a:t>
            </a:r>
            <a:r>
              <a:rPr lang="en-US" i="1" dirty="0" err="1" smtClean="0"/>
              <a:t>Joses</a:t>
            </a:r>
            <a:r>
              <a:rPr lang="en-US" i="1" dirty="0" smtClean="0"/>
              <a:t> and Judas and Simon? And are not his sisters here with us? And they were offended at Him.  (4)  But Jesus said to them, A prophet is not without honor, except in his native-place, and among his own kin, and in his own house.  (5)  And He could do no work of power there, except that He laid His hands on a few sick ones, He healed them.  (6)  And He marveled because of their unbelief. And He went around the villages, in a circuit, teaching.</a:t>
            </a:r>
            <a:br>
              <a:rPr lang="en-US" i="1" dirty="0" smtClean="0"/>
            </a:br>
            <a:endParaRPr lang="en-US" i="1" dirty="0" smtClean="0"/>
          </a:p>
          <a:p>
            <a:r>
              <a:rPr lang="en-US" dirty="0" smtClean="0"/>
              <a:t>Jesus who had great power and authority was </a:t>
            </a:r>
            <a:r>
              <a:rPr lang="en-US" b="1" dirty="0" smtClean="0"/>
              <a:t>UNABLE</a:t>
            </a:r>
            <a:r>
              <a:rPr lang="en-US" dirty="0" smtClean="0"/>
              <a:t> to do any </a:t>
            </a:r>
            <a:r>
              <a:rPr lang="en-US" b="1" i="1" dirty="0" smtClean="0"/>
              <a:t>mighty works (</a:t>
            </a:r>
            <a:r>
              <a:rPr lang="en-US" b="1" i="1" dirty="0" err="1" smtClean="0"/>
              <a:t>dunamin</a:t>
            </a:r>
            <a:r>
              <a:rPr lang="en-US" b="1" i="1" dirty="0" smtClean="0"/>
              <a:t>) </a:t>
            </a:r>
            <a:r>
              <a:rPr lang="en-US" dirty="0" smtClean="0"/>
              <a:t>in Nazareth because ‘of their unbelief’. </a:t>
            </a:r>
            <a:br>
              <a:rPr lang="en-US" dirty="0" smtClean="0"/>
            </a:br>
            <a:endParaRPr lang="en-US" dirty="0" smtClean="0"/>
          </a:p>
          <a:p>
            <a:r>
              <a:rPr lang="en-US" dirty="0" smtClean="0"/>
              <a:t>Skepticism kills the ability of even the best healer or  miracle worker</a:t>
            </a: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The Parable of Great King Humungous</a:t>
            </a:r>
            <a:endParaRPr lang="en-US" dirty="0">
              <a:effectLst>
                <a:outerShdw blurRad="38100" dist="38100" dir="2700000" algn="tl">
                  <a:srgbClr val="000000">
                    <a:alpha val="43137"/>
                  </a:srgbClr>
                </a:outerShdw>
              </a:effectLst>
            </a:endParaRPr>
          </a:p>
        </p:txBody>
      </p:sp>
      <p:pic>
        <p:nvPicPr>
          <p:cNvPr id="1026" name="Picture 2" descr="C:\Users\Cybermissions\AppData\Local\Microsoft\Windows\Temporary Internet Files\Content.IE5\2252DG1Y\MC900237940[1].wmf"/>
          <p:cNvPicPr>
            <a:picLocks noGrp="1" noChangeAspect="1" noChangeArrowheads="1"/>
          </p:cNvPicPr>
          <p:nvPr>
            <p:ph sz="quarter" idx="1"/>
          </p:nvPr>
        </p:nvPicPr>
        <p:blipFill>
          <a:blip r:embed="rId3" cstate="print"/>
          <a:srcRect/>
          <a:stretch>
            <a:fillRect/>
          </a:stretch>
        </p:blipFill>
        <p:spPr bwMode="auto">
          <a:xfrm>
            <a:off x="6934200" y="1371600"/>
            <a:ext cx="1832487" cy="1295400"/>
          </a:xfrm>
          <a:prstGeom prst="rect">
            <a:avLst/>
          </a:prstGeom>
          <a:noFill/>
        </p:spPr>
      </p:pic>
      <p:sp>
        <p:nvSpPr>
          <p:cNvPr id="7" name="TextBox 6"/>
          <p:cNvSpPr txBox="1"/>
          <p:nvPr/>
        </p:nvSpPr>
        <p:spPr>
          <a:xfrm>
            <a:off x="228600" y="1524000"/>
            <a:ext cx="6858000" cy="5262979"/>
          </a:xfrm>
          <a:prstGeom prst="rect">
            <a:avLst/>
          </a:prstGeom>
          <a:noFill/>
        </p:spPr>
        <p:txBody>
          <a:bodyPr wrap="square" rtlCol="0">
            <a:spAutoFit/>
          </a:bodyPr>
          <a:lstStyle/>
          <a:p>
            <a:pPr>
              <a:buFont typeface="Arial" pitchFamily="34" charset="0"/>
              <a:buChar char="•"/>
            </a:pPr>
            <a:r>
              <a:rPr lang="en-US" dirty="0" smtClean="0"/>
              <a:t> </a:t>
            </a:r>
            <a:r>
              <a:rPr lang="en-US" sz="2400" dirty="0" smtClean="0"/>
              <a:t> Imagine an old-fashioned court ruled by Great King Humungous, during a time of great conflict.</a:t>
            </a:r>
            <a:br>
              <a:rPr lang="en-US" sz="2400" dirty="0" smtClean="0"/>
            </a:br>
            <a:endParaRPr lang="en-US" sz="2400" dirty="0" smtClean="0"/>
          </a:p>
          <a:p>
            <a:pPr>
              <a:buFont typeface="Arial" pitchFamily="34" charset="0"/>
              <a:buChar char="•"/>
            </a:pPr>
            <a:r>
              <a:rPr lang="en-US" sz="2400" dirty="0" smtClean="0"/>
              <a:t> General Dashing comes forward and asks for ten-thousand troops, vast provisions, and 60 cannon for the Western Front</a:t>
            </a:r>
            <a:br>
              <a:rPr lang="en-US" sz="2400" dirty="0" smtClean="0"/>
            </a:br>
            <a:endParaRPr lang="en-US" sz="2400" dirty="0" smtClean="0"/>
          </a:p>
          <a:p>
            <a:pPr>
              <a:buFont typeface="Arial" pitchFamily="34" charset="0"/>
              <a:buChar char="•"/>
            </a:pPr>
            <a:r>
              <a:rPr lang="en-US" sz="2400" dirty="0" smtClean="0"/>
              <a:t> He gets permission from the King Humungous.</a:t>
            </a:r>
            <a:br>
              <a:rPr lang="en-US" sz="2400" dirty="0" smtClean="0"/>
            </a:br>
            <a:endParaRPr lang="en-US" sz="2400" dirty="0" smtClean="0"/>
          </a:p>
          <a:p>
            <a:pPr>
              <a:buFont typeface="Arial" pitchFamily="34" charset="0"/>
              <a:buChar char="•"/>
            </a:pPr>
            <a:r>
              <a:rPr lang="en-US" sz="2400" dirty="0" smtClean="0"/>
              <a:t>  General Dashing takes the written order “in the King’s Name” to the Army HQ, to the grocery stores,  and to the cannon manufacturer and receives whatever he asks for!</a:t>
            </a:r>
            <a:br>
              <a:rPr lang="en-US" sz="2400" dirty="0" smtClean="0"/>
            </a:br>
            <a:endParaRPr lang="en-US" sz="2400" dirty="0" smtClean="0"/>
          </a:p>
          <a:p>
            <a:pPr>
              <a:buFont typeface="Arial" pitchFamily="34" charset="0"/>
              <a:buChar char="•"/>
            </a:pPr>
            <a:r>
              <a:rPr lang="en-US" sz="2400" dirty="0" smtClean="0"/>
              <a:t> In fact General Dashing can give orders based on his written instructions “in the King’s Name”</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r>
              <a:rPr lang="en-US" dirty="0" smtClean="0">
                <a:effectLst>
                  <a:outerShdw blurRad="38100" dist="38100" dir="2700000" algn="tl">
                    <a:srgbClr val="000000">
                      <a:alpha val="43137"/>
                    </a:srgbClr>
                  </a:outerShdw>
                </a:effectLst>
              </a:rPr>
              <a:t>What We Can Get Authority For…</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143000"/>
            <a:ext cx="8229600" cy="5715000"/>
          </a:xfrm>
        </p:spPr>
        <p:txBody>
          <a:bodyPr/>
          <a:lstStyle/>
          <a:p>
            <a:r>
              <a:rPr lang="en-US" dirty="0" smtClean="0"/>
              <a:t>Fighting God’s battles for the sake of the gospel: healing, salvation, exorcism, counsel, miracles, loving others etc.</a:t>
            </a:r>
          </a:p>
          <a:p>
            <a:r>
              <a:rPr lang="en-US" dirty="0" smtClean="0"/>
              <a:t>For the provision we require to do God’s will</a:t>
            </a:r>
          </a:p>
          <a:p>
            <a:r>
              <a:rPr lang="en-US" dirty="0" smtClean="0"/>
              <a:t>For bringing people and institutions into obedience</a:t>
            </a:r>
          </a:p>
          <a:p>
            <a:r>
              <a:rPr lang="en-US" dirty="0" smtClean="0"/>
              <a:t>It is not about our selfish temporal desires, but about God’s eternal will and purposes! You cannot go to the King and ask for booze to get high!</a:t>
            </a:r>
          </a:p>
          <a:p>
            <a:r>
              <a:rPr lang="en-US" dirty="0" smtClean="0"/>
              <a:t>Once we get the authority we can then ACT in that authority without having to go back to the King for everything (say for every pencil and shoe-lace for the troops)</a:t>
            </a:r>
          </a:p>
          <a:p>
            <a:r>
              <a:rPr lang="en-US" dirty="0" smtClean="0"/>
              <a:t>What we have we give you..in the Name of Jesus Christ of Nazareth rise up and walk! (Acts 3)</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It Is Written….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r>
              <a:rPr lang="en-US" dirty="0" smtClean="0"/>
              <a:t>In the Wilderness Temptation (Matthew 4, Luke 4) Jesus just said “It is written…”</a:t>
            </a:r>
          </a:p>
          <a:p>
            <a:r>
              <a:rPr lang="en-US" dirty="0" smtClean="0"/>
              <a:t>The Scriptures (especially the New Testament) are the written authority of the King that we can use in prayer! (we sometimes have to be cautious about personal application of some OT passages in the Law or about national destiny)</a:t>
            </a:r>
          </a:p>
          <a:p>
            <a:r>
              <a:rPr lang="en-US" dirty="0" smtClean="0"/>
              <a:t>We can pray with written authority on matters of redemption and on matters that are clearly spoken about in Scripture and in direct inferences on the basis of biblical principles.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Requesting and Commanding</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04800" y="1676400"/>
            <a:ext cx="8305800" cy="4572000"/>
          </a:xfrm>
        </p:spPr>
        <p:txBody>
          <a:bodyPr>
            <a:normAutofit/>
          </a:bodyPr>
          <a:lstStyle/>
          <a:p>
            <a:r>
              <a:rPr lang="en-US" sz="2400" dirty="0" smtClean="0"/>
              <a:t>A) We request the King for all good and godly things</a:t>
            </a:r>
          </a:p>
          <a:p>
            <a:r>
              <a:rPr lang="en-US" sz="2400" dirty="0" smtClean="0"/>
              <a:t>B) We then give orders to His obedient subjects “in His Name”</a:t>
            </a:r>
          </a:p>
          <a:p>
            <a:r>
              <a:rPr lang="en-US" sz="2400" dirty="0" smtClean="0"/>
              <a:t>C) We cast out and  tear down the resisters and the Enemy</a:t>
            </a:r>
          </a:p>
          <a:p>
            <a:r>
              <a:rPr lang="en-US" sz="2400" dirty="0" smtClean="0"/>
              <a:t>We ask for the Holy Spirit and for the powers of Heaven (</a:t>
            </a:r>
            <a:r>
              <a:rPr lang="en-US" sz="2400" dirty="0" err="1" smtClean="0"/>
              <a:t>Lk</a:t>
            </a:r>
            <a:r>
              <a:rPr lang="en-US" sz="2400" dirty="0" smtClean="0"/>
              <a:t> 11:11-13)</a:t>
            </a:r>
          </a:p>
          <a:p>
            <a:r>
              <a:rPr lang="en-US" sz="2400" dirty="0" smtClean="0"/>
              <a:t>We command mountains to move! (Matt 21:21-23, Mk 11:22-24)</a:t>
            </a:r>
          </a:p>
          <a:p>
            <a:r>
              <a:rPr lang="en-US" sz="2400" dirty="0" smtClean="0"/>
              <a:t>We say to the sick “</a:t>
            </a:r>
            <a:r>
              <a:rPr lang="en-US" sz="2400" dirty="0" smtClean="0"/>
              <a:t>R</a:t>
            </a:r>
            <a:r>
              <a:rPr lang="en-US" sz="2400" dirty="0" smtClean="0"/>
              <a:t>ise up and be healed! (Matthew 10)</a:t>
            </a:r>
          </a:p>
          <a:p>
            <a:r>
              <a:rPr lang="en-US" sz="2400" dirty="0" smtClean="0"/>
              <a:t>We cast out demons</a:t>
            </a:r>
          </a:p>
          <a:p>
            <a:r>
              <a:rPr lang="en-US" sz="2400" dirty="0" smtClean="0"/>
              <a:t>We tear down strongholds</a:t>
            </a:r>
          </a:p>
          <a:p>
            <a:r>
              <a:rPr lang="en-US" sz="2400" dirty="0" smtClean="0"/>
              <a:t>We use authority to enforce obedience (2 </a:t>
            </a:r>
            <a:r>
              <a:rPr lang="en-US" sz="2400" dirty="0" err="1" smtClean="0"/>
              <a:t>Cor</a:t>
            </a:r>
            <a:r>
              <a:rPr lang="en-US" sz="2400" dirty="0" smtClean="0"/>
              <a:t> 10:2-6)</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00050"/>
            <a:ext cx="8229600" cy="724662"/>
          </a:xfrm>
        </p:spPr>
        <p:txBody>
          <a:bodyPr>
            <a:normAutofit fontScale="90000"/>
          </a:bodyPr>
          <a:lstStyle/>
          <a:p>
            <a:r>
              <a:rPr lang="en-US" b="1" dirty="0" smtClean="0">
                <a:effectLst>
                  <a:outerShdw blurRad="38100" dist="38100" dir="2700000" algn="tl">
                    <a:srgbClr val="000000">
                      <a:alpha val="43137"/>
                    </a:srgbClr>
                  </a:outerShdw>
                </a:effectLst>
              </a:rPr>
              <a:t>Authority</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990600" y="1200150"/>
            <a:ext cx="7315200" cy="5657850"/>
          </a:xfrm>
        </p:spPr>
        <p:txBody>
          <a:bodyPr>
            <a:normAutofit fontScale="92500"/>
          </a:bodyPr>
          <a:lstStyle/>
          <a:p>
            <a:r>
              <a:rPr lang="en-US" sz="3200" b="1" dirty="0" smtClean="0">
                <a:solidFill>
                  <a:schemeClr val="tx2">
                    <a:lumMod val="75000"/>
                  </a:schemeClr>
                </a:solidFill>
              </a:rPr>
              <a:t>Authority</a:t>
            </a:r>
            <a:r>
              <a:rPr lang="en-US" dirty="0" smtClean="0"/>
              <a:t> – (Gk.  “</a:t>
            </a:r>
            <a:r>
              <a:rPr lang="en-US" dirty="0" err="1" smtClean="0"/>
              <a:t>exousia</a:t>
            </a:r>
            <a:r>
              <a:rPr lang="en-US" dirty="0" smtClean="0"/>
              <a:t>’) </a:t>
            </a:r>
            <a:br>
              <a:rPr lang="en-US" dirty="0" smtClean="0"/>
            </a:br>
            <a:endParaRPr lang="en-US" dirty="0" smtClean="0"/>
          </a:p>
          <a:p>
            <a:r>
              <a:rPr lang="en-US" dirty="0" smtClean="0"/>
              <a:t>Positional authority, command authority, the legitimate right to exercise power, privilege, mastery,  magisterial power, the power of a potentate. </a:t>
            </a:r>
            <a:br>
              <a:rPr lang="en-US" dirty="0" smtClean="0"/>
            </a:br>
            <a:endParaRPr lang="en-US" dirty="0" smtClean="0"/>
          </a:p>
          <a:p>
            <a:r>
              <a:rPr lang="en-US" dirty="0" smtClean="0"/>
              <a:t>Christian authority is always ‘in the name of the Lord Jesus Christ - and is not our own authority to wield as we like. It must do God’s will.</a:t>
            </a:r>
            <a:br>
              <a:rPr lang="en-US" dirty="0" smtClean="0"/>
            </a:br>
            <a:endParaRPr lang="en-US" dirty="0" smtClean="0"/>
          </a:p>
          <a:p>
            <a:r>
              <a:rPr lang="en-US" dirty="0" smtClean="0"/>
              <a:t>(</a:t>
            </a:r>
            <a:r>
              <a:rPr lang="en-US" i="1" dirty="0" smtClean="0"/>
              <a:t>Matthew 7:29, 8:8-13, Luke 9:1,2; 10:17-19, John 1:12, Acts 26:18, Ephesians 1:20,21;  Revelation 2:26,27;  6:8, 9:3,4; 11:6</a:t>
            </a:r>
            <a:r>
              <a:rPr lang="en-US" dirty="0" smtClean="0"/>
              <a:t>)</a:t>
            </a:r>
          </a:p>
          <a:p>
            <a:pPr>
              <a:buNone/>
            </a:pP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342900"/>
            <a:ext cx="8229600" cy="1143000"/>
          </a:xfrm>
        </p:spPr>
        <p:txBody>
          <a:bodyPr/>
          <a:lstStyle/>
          <a:p>
            <a:r>
              <a:rPr lang="en-US" b="1" dirty="0" smtClean="0">
                <a:effectLst>
                  <a:outerShdw blurRad="38100" dist="38100" dir="2700000" algn="tl">
                    <a:srgbClr val="000000">
                      <a:alpha val="43137"/>
                    </a:srgbClr>
                  </a:outerShdw>
                </a:effectLst>
              </a:rPr>
              <a:t>Power</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990600" y="1676400"/>
            <a:ext cx="6908800" cy="2366165"/>
          </a:xfrm>
        </p:spPr>
        <p:txBody>
          <a:bodyPr>
            <a:normAutofit lnSpcReduction="10000"/>
          </a:bodyPr>
          <a:lstStyle/>
          <a:p>
            <a:r>
              <a:rPr lang="en-US" sz="3200" b="1" dirty="0" smtClean="0">
                <a:solidFill>
                  <a:schemeClr val="tx2">
                    <a:lumMod val="75000"/>
                  </a:schemeClr>
                </a:solidFill>
              </a:rPr>
              <a:t>Power</a:t>
            </a:r>
            <a:r>
              <a:rPr lang="en-US" sz="3200" dirty="0" smtClean="0"/>
              <a:t> </a:t>
            </a:r>
            <a:r>
              <a:rPr lang="en-US" dirty="0" smtClean="0"/>
              <a:t> - (Gk.  ‘</a:t>
            </a:r>
            <a:r>
              <a:rPr lang="en-US" dirty="0" err="1" smtClean="0"/>
              <a:t>dunamis</a:t>
            </a:r>
            <a:r>
              <a:rPr lang="en-US" dirty="0" smtClean="0"/>
              <a:t>’)</a:t>
            </a:r>
          </a:p>
          <a:p>
            <a:r>
              <a:rPr lang="en-US" dirty="0" smtClean="0"/>
              <a:t> the ability to do something or to make something possible. </a:t>
            </a:r>
          </a:p>
          <a:p>
            <a:r>
              <a:rPr lang="en-US" dirty="0" smtClean="0"/>
              <a:t>Miraculous power, God’s power, </a:t>
            </a:r>
          </a:p>
          <a:p>
            <a:r>
              <a:rPr lang="en-US" dirty="0" smtClean="0"/>
              <a:t>A mighty work, ability, abundance, power, strength. </a:t>
            </a:r>
            <a:endParaRPr lang="en-US" dirty="0"/>
          </a:p>
        </p:txBody>
      </p:sp>
      <p:sp>
        <p:nvSpPr>
          <p:cNvPr id="4" name="Content Placeholder 3"/>
          <p:cNvSpPr>
            <a:spLocks noGrp="1"/>
          </p:cNvSpPr>
          <p:nvPr>
            <p:ph sz="half" idx="2"/>
          </p:nvPr>
        </p:nvSpPr>
        <p:spPr>
          <a:xfrm>
            <a:off x="1066800" y="4343400"/>
            <a:ext cx="8077200" cy="1485900"/>
          </a:xfrm>
        </p:spPr>
        <p:txBody>
          <a:bodyPr>
            <a:normAutofit lnSpcReduction="10000"/>
          </a:bodyPr>
          <a:lstStyle/>
          <a:p>
            <a:r>
              <a:rPr lang="en-US" i="1" dirty="0" smtClean="0"/>
              <a:t>(Matthew 17:20, 19:26, Mark 9:23, Luke 1:37, Matthew 11:21, 14:1,2; 22:29,  24:29,30; 26:64; Mark 5:30, 9:1,39; Luke 1:7, 4:6,36; 6:19, Acts 1:8</a:t>
            </a:r>
            <a:r>
              <a:rPr lang="en-US" dirty="0" smtClean="0"/>
              <a: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1812"/>
          </a:xfrm>
        </p:spPr>
        <p:txBody>
          <a:bodyPr/>
          <a:lstStyle/>
          <a:p>
            <a:r>
              <a:rPr lang="en-US" b="1" dirty="0" smtClean="0">
                <a:effectLst>
                  <a:outerShdw blurRad="38100" dist="38100" dir="2700000" algn="tl">
                    <a:srgbClr val="000000">
                      <a:alpha val="43137"/>
                    </a:srgbClr>
                  </a:outerShdw>
                </a:effectLst>
              </a:rPr>
              <a:t>Energies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406400" y="1657351"/>
            <a:ext cx="6146800" cy="3051965"/>
          </a:xfrm>
        </p:spPr>
        <p:txBody>
          <a:bodyPr>
            <a:normAutofit lnSpcReduction="10000"/>
          </a:bodyPr>
          <a:lstStyle/>
          <a:p>
            <a:r>
              <a:rPr lang="en-US" sz="3200" b="1" dirty="0" smtClean="0">
                <a:solidFill>
                  <a:schemeClr val="tx2">
                    <a:lumMod val="75000"/>
                  </a:schemeClr>
                </a:solidFill>
              </a:rPr>
              <a:t>Energies</a:t>
            </a:r>
            <a:r>
              <a:rPr lang="en-US" sz="3200" dirty="0" smtClean="0"/>
              <a:t> (</a:t>
            </a:r>
            <a:r>
              <a:rPr lang="en-US" dirty="0" smtClean="0"/>
              <a:t>Gk. ‘</a:t>
            </a:r>
            <a:r>
              <a:rPr lang="en-US" dirty="0" err="1" smtClean="0"/>
              <a:t>energeia</a:t>
            </a:r>
            <a:r>
              <a:rPr lang="en-US" dirty="0" smtClean="0"/>
              <a:t>) </a:t>
            </a:r>
          </a:p>
          <a:p>
            <a:r>
              <a:rPr lang="en-US" dirty="0" smtClean="0"/>
              <a:t>energies that work in or through a person (sometimes used in combination w. </a:t>
            </a:r>
            <a:r>
              <a:rPr lang="en-US" i="1" dirty="0" err="1" smtClean="0"/>
              <a:t>dunamis</a:t>
            </a:r>
            <a:r>
              <a:rPr lang="en-US" dirty="0" smtClean="0"/>
              <a:t>) </a:t>
            </a:r>
          </a:p>
          <a:p>
            <a:r>
              <a:rPr lang="en-US" dirty="0" smtClean="0"/>
              <a:t>resurrection power,</a:t>
            </a:r>
          </a:p>
          <a:p>
            <a:r>
              <a:rPr lang="en-US" dirty="0" smtClean="0"/>
              <a:t>including divine or demonic energies , occult energy,  spiritual gifts, influences, demonstrations of power, </a:t>
            </a:r>
            <a:endParaRPr lang="en-US" dirty="0"/>
          </a:p>
        </p:txBody>
      </p:sp>
      <p:sp>
        <p:nvSpPr>
          <p:cNvPr id="4" name="Content Placeholder 3"/>
          <p:cNvSpPr>
            <a:spLocks noGrp="1"/>
          </p:cNvSpPr>
          <p:nvPr>
            <p:ph sz="half" idx="2"/>
          </p:nvPr>
        </p:nvSpPr>
        <p:spPr>
          <a:xfrm>
            <a:off x="406400" y="4972050"/>
            <a:ext cx="8280400" cy="1725775"/>
          </a:xfrm>
        </p:spPr>
        <p:txBody>
          <a:bodyPr>
            <a:normAutofit lnSpcReduction="10000"/>
          </a:bodyPr>
          <a:lstStyle/>
          <a:p>
            <a:r>
              <a:rPr lang="en-US" dirty="0" smtClean="0"/>
              <a:t>(</a:t>
            </a:r>
            <a:r>
              <a:rPr lang="en-US" i="1" dirty="0" smtClean="0"/>
              <a:t>Ephesians 1:19,20; 2:2, 2 Thessalonians 2:7, 9;  1 Corinthians 12:6,11;  16:9,  Mark 6:14, Galatians 2:8, 3:5; Ephesians 3:7, 4:16, Philippians 3:21, Colossians 1:29, 2:12,  Hebrews 4:12</a:t>
            </a:r>
            <a:r>
              <a:rPr lang="en-US" dirty="0" smtClean="0"/>
              <a: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erge 3"/>
          <p:cNvSpPr/>
          <p:nvPr/>
        </p:nvSpPr>
        <p:spPr>
          <a:xfrm>
            <a:off x="1320800" y="742950"/>
            <a:ext cx="6096000" cy="257175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AUTHORITY</a:t>
            </a:r>
            <a:endParaRPr lang="en-US" sz="2800" dirty="0"/>
          </a:p>
        </p:txBody>
      </p:sp>
      <p:sp>
        <p:nvSpPr>
          <p:cNvPr id="5" name="Flowchart: Alternate Process 4"/>
          <p:cNvSpPr/>
          <p:nvPr/>
        </p:nvSpPr>
        <p:spPr>
          <a:xfrm>
            <a:off x="1524000" y="3543300"/>
            <a:ext cx="5994400" cy="62865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POWER</a:t>
            </a:r>
            <a:endParaRPr lang="en-US" sz="2800" dirty="0"/>
          </a:p>
        </p:txBody>
      </p:sp>
      <p:cxnSp>
        <p:nvCxnSpPr>
          <p:cNvPr id="7" name="Straight Arrow Connector 6"/>
          <p:cNvCxnSpPr/>
          <p:nvPr/>
        </p:nvCxnSpPr>
        <p:spPr>
          <a:xfrm rot="5400000">
            <a:off x="1244600" y="4508500"/>
            <a:ext cx="1371600" cy="812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2390775" y="4885862"/>
            <a:ext cx="1314450" cy="21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3159125" y="4828712"/>
            <a:ext cx="1200150" cy="21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6200000" flipH="1">
            <a:off x="4168775" y="4778375"/>
            <a:ext cx="1314450" cy="10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6200000" flipH="1">
            <a:off x="6810375" y="4429125"/>
            <a:ext cx="131445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6200000" flipH="1">
            <a:off x="5264150" y="4451350"/>
            <a:ext cx="1257300" cy="812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Flowchart: Punched Tape 17"/>
          <p:cNvSpPr/>
          <p:nvPr/>
        </p:nvSpPr>
        <p:spPr>
          <a:xfrm>
            <a:off x="914400" y="5600700"/>
            <a:ext cx="7518400" cy="9144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ENERGIES</a:t>
            </a:r>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75</TotalTime>
  <Words>923</Words>
  <Application>Microsoft Office PowerPoint</Application>
  <PresentationFormat>On-screen Show (4:3)</PresentationFormat>
  <Paragraphs>118</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Equity</vt:lpstr>
      <vt:lpstr>Spiritual Authority &amp; Command Prayer</vt:lpstr>
      <vt:lpstr>The Parable of Great King Humungous</vt:lpstr>
      <vt:lpstr>What We Can Get Authority For…</vt:lpstr>
      <vt:lpstr>It Is Written….</vt:lpstr>
      <vt:lpstr>Requesting and Commanding</vt:lpstr>
      <vt:lpstr>Authority</vt:lpstr>
      <vt:lpstr>Power</vt:lpstr>
      <vt:lpstr>Energies</vt:lpstr>
      <vt:lpstr>Slide 9</vt:lpstr>
      <vt:lpstr>Our Role…</vt:lpstr>
      <vt:lpstr>Receiving Authority</vt:lpstr>
      <vt:lpstr>Receiving Power</vt:lpstr>
      <vt:lpstr>Receiving “Energy”</vt:lpstr>
      <vt:lpstr>The Purpose…</vt:lpstr>
      <vt:lpstr>In Practice - 1</vt:lpstr>
      <vt:lpstr>In Practice - 2</vt:lpstr>
      <vt:lpstr>In Practice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Spiritual Authority &amp; Command Prayer</dc:title>
  <dc:creator>Cybermissions</dc:creator>
  <cp:lastModifiedBy>Cybermissions</cp:lastModifiedBy>
  <cp:revision>3</cp:revision>
  <dcterms:created xsi:type="dcterms:W3CDTF">2012-01-04T02:35:30Z</dcterms:created>
  <dcterms:modified xsi:type="dcterms:W3CDTF">2012-01-07T02:56:01Z</dcterms:modified>
</cp:coreProperties>
</file>