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70" r:id="rId3"/>
    <p:sldId id="258" r:id="rId4"/>
    <p:sldId id="259" r:id="rId5"/>
    <p:sldId id="260" r:id="rId6"/>
    <p:sldId id="261" r:id="rId7"/>
    <p:sldId id="262" r:id="rId8"/>
    <p:sldId id="263" r:id="rId9"/>
    <p:sldId id="264" r:id="rId10"/>
    <p:sldId id="265" r:id="rId11"/>
    <p:sldId id="266" r:id="rId12"/>
    <p:sldId id="269" r:id="rId13"/>
    <p:sldId id="267" r:id="rId14"/>
    <p:sldId id="268" r:id="rId1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2652"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EB48F-664C-4BE7-8D4D-48AA3D0D85A0}" type="datetimeFigureOut">
              <a:rPr lang="en-US" smtClean="0"/>
              <a:t>1/2/2012</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F61B4A-598F-4649-84D2-26520E36ABC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F61B4A-598F-4649-84D2-26520E36ABC5}"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F61B4A-598F-4649-84D2-26520E36ABC5}"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F61B4A-598F-4649-84D2-26520E36ABC5}"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F61B4A-598F-4649-84D2-26520E36ABC5}"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F61B4A-598F-4649-84D2-26520E36ABC5}"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F61B4A-598F-4649-84D2-26520E36ABC5}" type="slidenum">
              <a:rPr lang="en-US" smtClean="0"/>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F61B4A-598F-4649-84D2-26520E36ABC5}"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971550" y="4267200"/>
            <a:ext cx="4800600" cy="21336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D99A599-1CCF-4086-A8FB-828F5A85670B}" type="datetimeFigureOut">
              <a:rPr lang="en-US" smtClean="0"/>
              <a:t>1/2/2012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8D281CC-FEC1-4FA7-BB41-30C6ADFC3E99}" type="slidenum">
              <a:rPr lang="en-US" smtClean="0"/>
              <a:t>‹#›</a:t>
            </a:fld>
            <a:endParaRPr lang="en-US"/>
          </a:p>
        </p:txBody>
      </p:sp>
      <p:sp>
        <p:nvSpPr>
          <p:cNvPr id="7" name="Rectangle 6"/>
          <p:cNvSpPr/>
          <p:nvPr/>
        </p:nvSpPr>
        <p:spPr>
          <a:xfrm>
            <a:off x="47199" y="1932405"/>
            <a:ext cx="6766153" cy="203646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7199" y="1862294"/>
            <a:ext cx="6766153" cy="160773"/>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47199" y="3968865"/>
            <a:ext cx="6766153" cy="1473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42900" y="2007908"/>
            <a:ext cx="6172200" cy="1960033"/>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99A599-1CCF-4086-A8FB-828F5A85670B}" type="datetimeFigureOut">
              <a:rPr lang="en-US" smtClean="0"/>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281CC-FEC1-4FA7-BB41-30C6ADFC3E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9"/>
            <a:ext cx="150876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85800" y="366188"/>
            <a:ext cx="41719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99A599-1CCF-4086-A8FB-828F5A85670B}" type="datetimeFigureOut">
              <a:rPr lang="en-US" smtClean="0"/>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281CC-FEC1-4FA7-BB41-30C6ADFC3E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D99A599-1CCF-4086-A8FB-828F5A85670B}" type="datetimeFigureOut">
              <a:rPr lang="en-US" smtClean="0"/>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281CC-FEC1-4FA7-BB41-30C6ADFC3E99}" type="slidenum">
              <a:rPr lang="en-US" smtClean="0"/>
              <a:t>‹#›</a:t>
            </a:fld>
            <a:endParaRPr lang="en-US"/>
          </a:p>
        </p:txBody>
      </p:sp>
      <p:sp>
        <p:nvSpPr>
          <p:cNvPr id="8" name="Content Placeholder 7"/>
          <p:cNvSpPr>
            <a:spLocks noGrp="1"/>
          </p:cNvSpPr>
          <p:nvPr>
            <p:ph sz="quarter" idx="1"/>
          </p:nvPr>
        </p:nvSpPr>
        <p:spPr>
          <a:xfrm>
            <a:off x="685800" y="1930400"/>
            <a:ext cx="582930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41735" y="1270001"/>
            <a:ext cx="5829300" cy="1816100"/>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41735" y="3397251"/>
            <a:ext cx="5829300" cy="1784349"/>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99A599-1CCF-4086-A8FB-828F5A85670B}" type="datetimeFigureOut">
              <a:rPr lang="en-US" smtClean="0"/>
              <a:t>1/2/2012</a:t>
            </a:fld>
            <a:endParaRPr lang="en-US"/>
          </a:p>
        </p:txBody>
      </p:sp>
      <p:sp>
        <p:nvSpPr>
          <p:cNvPr id="5" name="Footer Placeholder 4"/>
          <p:cNvSpPr>
            <a:spLocks noGrp="1"/>
          </p:cNvSpPr>
          <p:nvPr>
            <p:ph type="ftr" sz="quarter" idx="11"/>
          </p:nvPr>
        </p:nvSpPr>
        <p:spPr>
          <a:xfrm>
            <a:off x="600075" y="8229600"/>
            <a:ext cx="3000375" cy="609600"/>
          </a:xfrm>
        </p:spPr>
        <p:txBody>
          <a:bodyPr/>
          <a:lstStyle/>
          <a:p>
            <a:endParaRPr lang="en-US"/>
          </a:p>
        </p:txBody>
      </p:sp>
      <p:sp>
        <p:nvSpPr>
          <p:cNvPr id="7" name="Rectangle 6"/>
          <p:cNvSpPr/>
          <p:nvPr/>
        </p:nvSpPr>
        <p:spPr>
          <a:xfrm flipV="1">
            <a:off x="52060" y="3169107"/>
            <a:ext cx="6760136"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51860" y="3121967"/>
            <a:ext cx="6760336"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1230" y="3291840"/>
            <a:ext cx="6760966" cy="6096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09728" y="8278368"/>
            <a:ext cx="342900" cy="609600"/>
          </a:xfrm>
        </p:spPr>
        <p:txBody>
          <a:bodyPr/>
          <a:lstStyle/>
          <a:p>
            <a:fld id="{68D281CC-FEC1-4FA7-BB41-30C6ADFC3E9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D99A599-1CCF-4086-A8FB-828F5A85670B}" type="datetimeFigureOut">
              <a:rPr lang="en-US" smtClean="0"/>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D281CC-FEC1-4FA7-BB41-30C6ADFC3E99}" type="slidenum">
              <a:rPr lang="en-US" smtClean="0"/>
              <a:t>‹#›</a:t>
            </a:fld>
            <a:endParaRPr lang="en-US"/>
          </a:p>
        </p:txBody>
      </p:sp>
      <p:sp>
        <p:nvSpPr>
          <p:cNvPr id="9" name="Content Placeholder 8"/>
          <p:cNvSpPr>
            <a:spLocks noGrp="1"/>
          </p:cNvSpPr>
          <p:nvPr>
            <p:ph sz="quarter" idx="1"/>
          </p:nvPr>
        </p:nvSpPr>
        <p:spPr>
          <a:xfrm>
            <a:off x="685800"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700463"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364067"/>
            <a:ext cx="5829300" cy="1524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71475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D99A599-1CCF-4086-A8FB-828F5A85670B}" type="datetimeFigureOut">
              <a:rPr lang="en-US" smtClean="0"/>
              <a:t>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D281CC-FEC1-4FA7-BB41-30C6ADFC3E99}" type="slidenum">
              <a:rPr lang="en-US" smtClean="0"/>
              <a:t>‹#›</a:t>
            </a:fld>
            <a:endParaRPr lang="en-US"/>
          </a:p>
        </p:txBody>
      </p:sp>
      <p:sp>
        <p:nvSpPr>
          <p:cNvPr id="11" name="Content Placeholder 10"/>
          <p:cNvSpPr>
            <a:spLocks noGrp="1"/>
          </p:cNvSpPr>
          <p:nvPr>
            <p:ph sz="half" idx="2"/>
          </p:nvPr>
        </p:nvSpPr>
        <p:spPr>
          <a:xfrm>
            <a:off x="68580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371475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99A599-1CCF-4086-A8FB-828F5A85670B}" type="datetimeFigureOut">
              <a:rPr lang="en-US" smtClean="0"/>
              <a:t>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D281CC-FEC1-4FA7-BB41-30C6ADFC3E9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99A599-1CCF-4086-A8FB-828F5A85670B}" type="datetimeFigureOut">
              <a:rPr lang="en-US" smtClean="0"/>
              <a:t>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D281CC-FEC1-4FA7-BB41-30C6ADFC3E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6858000" cy="9144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85800" y="364067"/>
            <a:ext cx="5829300" cy="1524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2133600"/>
            <a:ext cx="1428750" cy="59944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99A599-1CCF-4086-A8FB-828F5A85670B}" type="datetimeFigureOut">
              <a:rPr lang="en-US" smtClean="0"/>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D281CC-FEC1-4FA7-BB41-30C6ADFC3E99}" type="slidenum">
              <a:rPr lang="en-US" smtClean="0"/>
              <a:t>‹#›</a:t>
            </a:fld>
            <a:endParaRPr lang="en-US"/>
          </a:p>
        </p:txBody>
      </p:sp>
      <p:sp>
        <p:nvSpPr>
          <p:cNvPr id="11" name="Content Placeholder 10"/>
          <p:cNvSpPr>
            <a:spLocks noGrp="1"/>
          </p:cNvSpPr>
          <p:nvPr>
            <p:ph sz="quarter" idx="1"/>
          </p:nvPr>
        </p:nvSpPr>
        <p:spPr>
          <a:xfrm>
            <a:off x="2228850" y="2133600"/>
            <a:ext cx="4286250" cy="59944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6534067"/>
            <a:ext cx="5486400" cy="696384"/>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85800" y="7261100"/>
            <a:ext cx="5486400" cy="9144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99A599-1CCF-4086-A8FB-828F5A85670B}" type="datetimeFigureOut">
              <a:rPr lang="en-US" smtClean="0"/>
              <a:t>1/2/2012</a:t>
            </a:fld>
            <a:endParaRPr lang="en-US"/>
          </a:p>
        </p:txBody>
      </p:sp>
      <p:sp>
        <p:nvSpPr>
          <p:cNvPr id="6" name="Footer Placeholder 5"/>
          <p:cNvSpPr>
            <a:spLocks noGrp="1"/>
          </p:cNvSpPr>
          <p:nvPr>
            <p:ph type="ftr" sz="quarter" idx="11"/>
          </p:nvPr>
        </p:nvSpPr>
        <p:spPr>
          <a:xfrm>
            <a:off x="685800" y="8229600"/>
            <a:ext cx="2914650" cy="609600"/>
          </a:xfrm>
        </p:spPr>
        <p:txBody>
          <a:bodyPr/>
          <a:lstStyle/>
          <a:p>
            <a:endParaRPr lang="en-US"/>
          </a:p>
        </p:txBody>
      </p:sp>
      <p:sp>
        <p:nvSpPr>
          <p:cNvPr id="7" name="Slide Number Placeholder 6"/>
          <p:cNvSpPr>
            <a:spLocks noGrp="1"/>
          </p:cNvSpPr>
          <p:nvPr>
            <p:ph type="sldNum" sz="quarter" idx="12"/>
          </p:nvPr>
        </p:nvSpPr>
        <p:spPr>
          <a:xfrm>
            <a:off x="109728" y="8278368"/>
            <a:ext cx="342900" cy="609600"/>
          </a:xfrm>
        </p:spPr>
        <p:txBody>
          <a:bodyPr/>
          <a:lstStyle/>
          <a:p>
            <a:fld id="{68D281CC-FEC1-4FA7-BB41-30C6ADFC3E99}" type="slidenum">
              <a:rPr lang="en-US" smtClean="0"/>
              <a:t>‹#›</a:t>
            </a:fld>
            <a:endParaRPr lang="en-US"/>
          </a:p>
        </p:txBody>
      </p:sp>
      <p:sp>
        <p:nvSpPr>
          <p:cNvPr id="11" name="Rectangle 10"/>
          <p:cNvSpPr/>
          <p:nvPr/>
        </p:nvSpPr>
        <p:spPr>
          <a:xfrm flipV="1">
            <a:off x="51230" y="6244740"/>
            <a:ext cx="6755130"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51382" y="6200633"/>
            <a:ext cx="6754979"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51383" y="6364299"/>
            <a:ext cx="6754978" cy="650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51231" y="88901"/>
            <a:ext cx="6751405" cy="6108700"/>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685800" y="366184"/>
            <a:ext cx="5829300" cy="1524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85800" y="1930400"/>
            <a:ext cx="5829300" cy="6096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629150" y="8255000"/>
            <a:ext cx="1857375" cy="635000"/>
          </a:xfrm>
          <a:prstGeom prst="rect">
            <a:avLst/>
          </a:prstGeom>
        </p:spPr>
        <p:txBody>
          <a:bodyPr anchor="ctr" anchorCtr="0"/>
          <a:lstStyle>
            <a:lvl1pPr algn="r" eaLnBrk="1" latinLnBrk="0" hangingPunct="1">
              <a:defRPr kumimoji="0" sz="1400">
                <a:solidFill>
                  <a:schemeClr val="tx2"/>
                </a:solidFill>
              </a:defRPr>
            </a:lvl1pPr>
          </a:lstStyle>
          <a:p>
            <a:fld id="{3D99A599-1CCF-4086-A8FB-828F5A85670B}" type="datetimeFigureOut">
              <a:rPr lang="en-US" smtClean="0"/>
              <a:t>1/2/2012</a:t>
            </a:fld>
            <a:endParaRPr lang="en-US"/>
          </a:p>
        </p:txBody>
      </p:sp>
      <p:sp>
        <p:nvSpPr>
          <p:cNvPr id="3" name="Footer Placeholder 2"/>
          <p:cNvSpPr>
            <a:spLocks noGrp="1"/>
          </p:cNvSpPr>
          <p:nvPr>
            <p:ph type="ftr" sz="quarter" idx="3"/>
          </p:nvPr>
        </p:nvSpPr>
        <p:spPr>
          <a:xfrm>
            <a:off x="685800" y="8229600"/>
            <a:ext cx="2971800" cy="6096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09728" y="8280400"/>
            <a:ext cx="342900" cy="6096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8D281CC-FEC1-4FA7-BB41-30C6ADFC3E9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a:bodyPr>
          <a:lstStyle/>
          <a:p>
            <a:r>
              <a:rPr lang="en-US" sz="4000" dirty="0" smtClean="0"/>
              <a:t>Lecture 2 of the </a:t>
            </a:r>
            <a:br>
              <a:rPr lang="en-US" sz="4000" dirty="0" smtClean="0"/>
            </a:br>
            <a:r>
              <a:rPr lang="en-US" sz="4000" dirty="0" smtClean="0"/>
              <a:t>Spiritual Warfare Seminar</a:t>
            </a:r>
          </a:p>
          <a:p>
            <a:endParaRPr lang="en-US" dirty="0" smtClean="0"/>
          </a:p>
          <a:p>
            <a:r>
              <a:rPr lang="en-US" dirty="0" smtClean="0"/>
              <a:t>By John Edmiston B.Sc. B.D.</a:t>
            </a:r>
            <a:endParaRPr lang="en-US" dirty="0"/>
          </a:p>
        </p:txBody>
      </p:sp>
      <p:sp>
        <p:nvSpPr>
          <p:cNvPr id="2" name="Title 1"/>
          <p:cNvSpPr>
            <a:spLocks noGrp="1"/>
          </p:cNvSpPr>
          <p:nvPr>
            <p:ph type="ctrTitle"/>
          </p:nvPr>
        </p:nvSpPr>
        <p:spPr/>
        <p:txBody>
          <a:bodyPr>
            <a:normAutofit/>
          </a:bodyPr>
          <a:lstStyle/>
          <a:p>
            <a:r>
              <a:rPr lang="en-US" sz="4800" dirty="0" smtClean="0">
                <a:effectLst>
                  <a:outerShdw blurRad="38100" dist="38100" dir="2700000" algn="tl">
                    <a:srgbClr val="000000">
                      <a:alpha val="43137"/>
                    </a:srgbClr>
                  </a:outerShdw>
                </a:effectLst>
              </a:rPr>
              <a:t>The Heavenly Realms</a:t>
            </a:r>
            <a:endParaRPr lang="en-US" sz="4800" dirty="0">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5829300" cy="776816"/>
          </a:xfrm>
        </p:spPr>
        <p:txBody>
          <a:bodyPr/>
          <a:lstStyle/>
          <a:p>
            <a:r>
              <a:rPr lang="en-US" dirty="0" smtClean="0">
                <a:effectLst>
                  <a:outerShdw blurRad="38100" dist="38100" dir="2700000" algn="tl">
                    <a:srgbClr val="000000">
                      <a:alpha val="43137"/>
                    </a:srgbClr>
                  </a:outerShdw>
                </a:effectLst>
              </a:rPr>
              <a:t>Who Is Satan?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228600" y="914400"/>
            <a:ext cx="6629400" cy="8001000"/>
          </a:xfrm>
        </p:spPr>
        <p:txBody>
          <a:bodyPr>
            <a:normAutofit lnSpcReduction="10000"/>
          </a:bodyPr>
          <a:lstStyle/>
          <a:p>
            <a:r>
              <a:rPr lang="en-US" sz="2400" dirty="0" smtClean="0"/>
              <a:t>The Prince of the Power of the Air </a:t>
            </a:r>
            <a:r>
              <a:rPr lang="en-US" sz="2000" dirty="0" smtClean="0"/>
              <a:t>(Ephesians 2:1-4)</a:t>
            </a:r>
          </a:p>
          <a:p>
            <a:r>
              <a:rPr lang="en-US" sz="2400" dirty="0" smtClean="0"/>
              <a:t>Ruler of  This World </a:t>
            </a:r>
            <a:r>
              <a:rPr lang="en-US" sz="2000" dirty="0" smtClean="0"/>
              <a:t>(</a:t>
            </a:r>
            <a:r>
              <a:rPr lang="en-US" sz="2000" dirty="0" err="1" smtClean="0"/>
              <a:t>Jn</a:t>
            </a:r>
            <a:r>
              <a:rPr lang="en-US" sz="2000" dirty="0" smtClean="0"/>
              <a:t> 12:32, 1 </a:t>
            </a:r>
            <a:r>
              <a:rPr lang="en-US" sz="2000" dirty="0" err="1" smtClean="0"/>
              <a:t>Jn</a:t>
            </a:r>
            <a:r>
              <a:rPr lang="en-US" sz="2000" dirty="0" smtClean="0"/>
              <a:t> 5:18,19, </a:t>
            </a:r>
            <a:r>
              <a:rPr lang="en-US" sz="2000" dirty="0" err="1" smtClean="0"/>
              <a:t>Lk</a:t>
            </a:r>
            <a:r>
              <a:rPr lang="en-US" sz="2000" dirty="0" smtClean="0"/>
              <a:t> 4:1-13)</a:t>
            </a:r>
          </a:p>
          <a:p>
            <a:r>
              <a:rPr lang="en-US" sz="2400" dirty="0" smtClean="0"/>
              <a:t>The Accuser of the Brethren </a:t>
            </a:r>
            <a:r>
              <a:rPr lang="en-US" sz="2000" dirty="0" smtClean="0"/>
              <a:t>(Rev 12:10,  Zech 3:1-11)</a:t>
            </a:r>
          </a:p>
          <a:p>
            <a:r>
              <a:rPr lang="en-US" sz="2400" dirty="0" smtClean="0"/>
              <a:t>Lucifer</a:t>
            </a:r>
            <a:r>
              <a:rPr lang="en-US" sz="2000" dirty="0" smtClean="0"/>
              <a:t> </a:t>
            </a:r>
            <a:r>
              <a:rPr lang="en-US" sz="2400" dirty="0" smtClean="0"/>
              <a:t>/ Light-Bearer /</a:t>
            </a:r>
            <a:r>
              <a:rPr lang="en-US" sz="2400" dirty="0" smtClean="0"/>
              <a:t>V</a:t>
            </a:r>
            <a:r>
              <a:rPr lang="en-US" sz="2400" dirty="0" smtClean="0"/>
              <a:t>enus </a:t>
            </a:r>
            <a:r>
              <a:rPr lang="en-US" sz="2000" dirty="0" smtClean="0"/>
              <a:t>(Isaiah 14:12-14)</a:t>
            </a:r>
          </a:p>
          <a:p>
            <a:r>
              <a:rPr lang="en-US" sz="2400" dirty="0" smtClean="0"/>
              <a:t>The Devil /Adversary / Accuser </a:t>
            </a:r>
            <a:r>
              <a:rPr lang="en-US" sz="2000" dirty="0" smtClean="0"/>
              <a:t>(Matt 4:1-11, 1Pet 5:8)</a:t>
            </a:r>
          </a:p>
          <a:p>
            <a:r>
              <a:rPr lang="en-US" sz="2400" dirty="0" smtClean="0"/>
              <a:t>Satan</a:t>
            </a:r>
            <a:r>
              <a:rPr lang="en-US" sz="2000" dirty="0" smtClean="0"/>
              <a:t> </a:t>
            </a:r>
            <a:r>
              <a:rPr lang="en-US" sz="2400" dirty="0" smtClean="0"/>
              <a:t>/ </a:t>
            </a:r>
            <a:r>
              <a:rPr lang="en-US" sz="2400" dirty="0" err="1" smtClean="0"/>
              <a:t>Opposer</a:t>
            </a:r>
            <a:r>
              <a:rPr lang="en-US" sz="2400" dirty="0" smtClean="0"/>
              <a:t> / Hinderer </a:t>
            </a:r>
            <a:r>
              <a:rPr lang="en-US" sz="2000" dirty="0" smtClean="0"/>
              <a:t>(Mark 1:13, Job chapter 1)</a:t>
            </a:r>
          </a:p>
          <a:p>
            <a:r>
              <a:rPr lang="en-US" sz="2400" dirty="0" err="1" smtClean="0"/>
              <a:t>Apollyon</a:t>
            </a:r>
            <a:r>
              <a:rPr lang="en-US" sz="2400" dirty="0" smtClean="0"/>
              <a:t>/</a:t>
            </a:r>
            <a:r>
              <a:rPr lang="en-US" sz="2400" dirty="0" err="1" smtClean="0"/>
              <a:t>Abbadon</a:t>
            </a:r>
            <a:r>
              <a:rPr lang="en-US" sz="2400" dirty="0" smtClean="0"/>
              <a:t>/Destroyer </a:t>
            </a:r>
            <a:r>
              <a:rPr lang="en-US" sz="2000" dirty="0" smtClean="0"/>
              <a:t>(Revelation 9:11)</a:t>
            </a:r>
          </a:p>
          <a:p>
            <a:r>
              <a:rPr lang="en-US" sz="2400" dirty="0" smtClean="0"/>
              <a:t>Angel of  Light  / Star </a:t>
            </a:r>
            <a:r>
              <a:rPr lang="en-US" sz="2000" dirty="0" smtClean="0"/>
              <a:t>(2 Corinthians 11:14, Rev 9:1)</a:t>
            </a:r>
          </a:p>
          <a:p>
            <a:r>
              <a:rPr lang="en-US" sz="2400" dirty="0" smtClean="0"/>
              <a:t>Anointed Covering Cherub </a:t>
            </a:r>
            <a:r>
              <a:rPr lang="en-US" sz="2000" dirty="0" smtClean="0"/>
              <a:t>(Ezekiel 28:14)</a:t>
            </a:r>
          </a:p>
          <a:p>
            <a:r>
              <a:rPr lang="en-US" sz="2400" dirty="0" smtClean="0"/>
              <a:t>Beelzebub / Lord of the Flies </a:t>
            </a:r>
            <a:r>
              <a:rPr lang="en-US" sz="2000" dirty="0" smtClean="0"/>
              <a:t>(Matthew 12:24)</a:t>
            </a:r>
          </a:p>
          <a:p>
            <a:r>
              <a:rPr lang="en-US" sz="2400" dirty="0" smtClean="0"/>
              <a:t>Belial </a:t>
            </a:r>
            <a:r>
              <a:rPr lang="en-US" sz="2000" dirty="0" smtClean="0"/>
              <a:t>  (2 Corinthians 6:15)</a:t>
            </a:r>
          </a:p>
          <a:p>
            <a:r>
              <a:rPr lang="en-US" sz="2400" dirty="0" smtClean="0"/>
              <a:t>Dragon / Leviathan  / Serpent </a:t>
            </a:r>
            <a:r>
              <a:rPr lang="en-US" sz="2000" dirty="0" smtClean="0"/>
              <a:t>(Rev 12:9, Isa 27:1)</a:t>
            </a:r>
          </a:p>
          <a:p>
            <a:r>
              <a:rPr lang="en-US" sz="2400" dirty="0" smtClean="0"/>
              <a:t>Enemy</a:t>
            </a:r>
            <a:r>
              <a:rPr lang="en-US" sz="2000" dirty="0" smtClean="0"/>
              <a:t>  (Matthew 13:39)</a:t>
            </a:r>
          </a:p>
          <a:p>
            <a:r>
              <a:rPr lang="en-US" sz="2400" dirty="0" smtClean="0"/>
              <a:t>Evil One / Wicked One </a:t>
            </a:r>
            <a:r>
              <a:rPr lang="en-US" sz="2000" dirty="0" smtClean="0"/>
              <a:t>(John 17:15, Ephesians 6:16))</a:t>
            </a:r>
          </a:p>
          <a:p>
            <a:r>
              <a:rPr lang="en-US" sz="2400" dirty="0" smtClean="0"/>
              <a:t>Lawless One </a:t>
            </a:r>
            <a:r>
              <a:rPr lang="en-US" sz="2000" dirty="0" smtClean="0"/>
              <a:t>(2 Thessalonians 2:8-10)</a:t>
            </a:r>
          </a:p>
          <a:p>
            <a:r>
              <a:rPr lang="en-US" sz="2400" dirty="0" smtClean="0"/>
              <a:t>Deceiver / Father of Lies  </a:t>
            </a:r>
            <a:r>
              <a:rPr lang="en-US" sz="2000" dirty="0" smtClean="0"/>
              <a:t>(John 8:44,  Rev 12:9)</a:t>
            </a:r>
          </a:p>
          <a:p>
            <a:r>
              <a:rPr lang="en-US" dirty="0" smtClean="0"/>
              <a:t>Tempter </a:t>
            </a:r>
            <a:r>
              <a:rPr lang="en-US" sz="2000" dirty="0" smtClean="0"/>
              <a:t>(Matthew 4:3)</a:t>
            </a:r>
          </a:p>
          <a:p>
            <a:r>
              <a:rPr lang="en-US" sz="2400" dirty="0" smtClean="0"/>
              <a:t>Murderer / Thief  / Destroyer </a:t>
            </a:r>
            <a:r>
              <a:rPr lang="en-US" sz="2000" dirty="0" smtClean="0"/>
              <a:t>(John 8;44, John 10:10)</a:t>
            </a:r>
          </a:p>
          <a:p>
            <a:r>
              <a:rPr lang="en-US" sz="2400" dirty="0" smtClean="0"/>
              <a:t>Prince of </a:t>
            </a:r>
            <a:r>
              <a:rPr lang="en-US" sz="2400" dirty="0" err="1" smtClean="0"/>
              <a:t>Tyre</a:t>
            </a:r>
            <a:r>
              <a:rPr lang="en-US" sz="2400" dirty="0" smtClean="0"/>
              <a:t> / Prince of World Trade  </a:t>
            </a:r>
            <a:r>
              <a:rPr lang="en-US" sz="2000" dirty="0" smtClean="0"/>
              <a:t>(Ezekiel 28)</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6184"/>
            <a:ext cx="5829300" cy="776816"/>
          </a:xfrm>
        </p:spPr>
        <p:txBody>
          <a:bodyPr/>
          <a:lstStyle/>
          <a:p>
            <a:r>
              <a:rPr lang="en-US" dirty="0" smtClean="0">
                <a:effectLst>
                  <a:outerShdw blurRad="38100" dist="38100" dir="2700000" algn="tl">
                    <a:srgbClr val="000000">
                      <a:alpha val="43137"/>
                    </a:srgbClr>
                  </a:outerShdw>
                </a:effectLst>
              </a:rPr>
              <a:t>How Satan Operates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685800" y="1219200"/>
            <a:ext cx="5829300" cy="7620000"/>
          </a:xfrm>
        </p:spPr>
        <p:txBody>
          <a:bodyPr>
            <a:normAutofit/>
          </a:bodyPr>
          <a:lstStyle/>
          <a:p>
            <a:r>
              <a:rPr lang="en-US" sz="2400" dirty="0" smtClean="0"/>
              <a:t>Satan operates through false religions which are in fact the worship of demons (1 </a:t>
            </a:r>
            <a:r>
              <a:rPr lang="en-US" sz="2400" dirty="0" err="1" smtClean="0"/>
              <a:t>Cor</a:t>
            </a:r>
            <a:r>
              <a:rPr lang="en-US" sz="2400" dirty="0" smtClean="0"/>
              <a:t> 10:19,20)</a:t>
            </a:r>
          </a:p>
          <a:p>
            <a:r>
              <a:rPr lang="en-US" sz="2400" dirty="0" smtClean="0"/>
              <a:t>And through abominable objects called “idols” (Deut 7:25,26) and their rituals (1 </a:t>
            </a:r>
            <a:r>
              <a:rPr lang="en-US" sz="2400" dirty="0" err="1" smtClean="0"/>
              <a:t>Cor</a:t>
            </a:r>
            <a:r>
              <a:rPr lang="en-US" sz="2400" dirty="0" smtClean="0"/>
              <a:t> 10:20)</a:t>
            </a:r>
          </a:p>
          <a:p>
            <a:r>
              <a:rPr lang="en-US" sz="2400" dirty="0" smtClean="0"/>
              <a:t>Through sorcery, magic and divination (Deut 18:9-14) which especially deceive the merchants and kings of the earth (Revelation 18:23)</a:t>
            </a:r>
          </a:p>
          <a:p>
            <a:r>
              <a:rPr lang="en-US" sz="2400" dirty="0" smtClean="0"/>
              <a:t>Satan also operates through witches, wizards, shamans and false prophets such as </a:t>
            </a:r>
            <a:r>
              <a:rPr lang="en-US" sz="2400" dirty="0" err="1" smtClean="0"/>
              <a:t>Baalam</a:t>
            </a:r>
            <a:r>
              <a:rPr lang="en-US" sz="2400" dirty="0" smtClean="0"/>
              <a:t> who try to curse people (Numbers 22:11)</a:t>
            </a:r>
          </a:p>
          <a:p>
            <a:r>
              <a:rPr lang="en-US" sz="2400" dirty="0" smtClean="0"/>
              <a:t>International trade and the merchandising of religion are the centers of his iniquity (Ezekiel 28:16-18)</a:t>
            </a:r>
          </a:p>
          <a:p>
            <a:r>
              <a:rPr lang="en-US" sz="2400" dirty="0" smtClean="0"/>
              <a:t>Satan is violent, aims to steal kill and destroy, persecutes the righteous and has been a liar and a murderer from the beginning (Revelation 12:1-11, John10:10, John 8:44)</a:t>
            </a:r>
          </a:p>
          <a:p>
            <a:r>
              <a:rPr lang="en-US" sz="2400" dirty="0" smtClean="0"/>
              <a:t>Satan seeks to tempt, accuse and devour immature Christians (1 Peter 5:8)</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6184"/>
            <a:ext cx="5829300" cy="853016"/>
          </a:xfrm>
        </p:spPr>
        <p:txBody>
          <a:bodyPr/>
          <a:lstStyle/>
          <a:p>
            <a:r>
              <a:rPr lang="en-US" dirty="0" smtClean="0">
                <a:effectLst>
                  <a:outerShdw blurRad="38100" dist="38100" dir="2700000" algn="tl">
                    <a:srgbClr val="000000">
                      <a:alpha val="43137"/>
                    </a:srgbClr>
                  </a:outerShdw>
                </a:effectLst>
              </a:rPr>
              <a:t>The Good Angels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4800" y="1295400"/>
            <a:ext cx="6210300" cy="7543800"/>
          </a:xfrm>
        </p:spPr>
        <p:txBody>
          <a:bodyPr>
            <a:normAutofit lnSpcReduction="10000"/>
          </a:bodyPr>
          <a:lstStyle/>
          <a:p>
            <a:r>
              <a:rPr lang="en-US" dirty="0" smtClean="0"/>
              <a:t>Are ministering spirits who aid those being saved (</a:t>
            </a:r>
            <a:r>
              <a:rPr lang="en-US" dirty="0" smtClean="0"/>
              <a:t>H</a:t>
            </a:r>
            <a:r>
              <a:rPr lang="en-US" dirty="0" smtClean="0"/>
              <a:t>ebrews 1:14)</a:t>
            </a:r>
          </a:p>
          <a:p>
            <a:r>
              <a:rPr lang="en-US" dirty="0" smtClean="0"/>
              <a:t>Are less in rank than Jesus Christ (Heb1:4-14)</a:t>
            </a:r>
          </a:p>
          <a:p>
            <a:r>
              <a:rPr lang="en-US" dirty="0" smtClean="0"/>
              <a:t>Will be judged by believers (1 </a:t>
            </a:r>
            <a:r>
              <a:rPr lang="en-US" dirty="0" err="1" smtClean="0"/>
              <a:t>Cor</a:t>
            </a:r>
            <a:r>
              <a:rPr lang="en-US" dirty="0" smtClean="0"/>
              <a:t> 6:2,3)</a:t>
            </a:r>
          </a:p>
          <a:p>
            <a:r>
              <a:rPr lang="en-US" dirty="0" smtClean="0"/>
              <a:t>Have various duties such as carrying messages (Gabriel Dan 8:16, 9:21, </a:t>
            </a:r>
            <a:r>
              <a:rPr lang="en-US" dirty="0" err="1" smtClean="0"/>
              <a:t>Lk</a:t>
            </a:r>
            <a:r>
              <a:rPr lang="en-US" dirty="0" smtClean="0"/>
              <a:t> 1;19,26)) and fighting wars (Michael – Dan 10;13,21; 12:1, Jude 1:9; Rev 12:7)</a:t>
            </a:r>
          </a:p>
          <a:p>
            <a:r>
              <a:rPr lang="en-US" dirty="0" smtClean="0"/>
              <a:t>Engage the forces of darkness (Dan 10, Rev 12)</a:t>
            </a:r>
          </a:p>
          <a:p>
            <a:r>
              <a:rPr lang="en-US" dirty="0" smtClean="0"/>
              <a:t>Implement God’s judgments (Rev 16)</a:t>
            </a:r>
          </a:p>
          <a:p>
            <a:r>
              <a:rPr lang="en-US" dirty="0" smtClean="0"/>
              <a:t>Sometimes fight in human wars such as against the Assyrians (Isaiah 37;36)</a:t>
            </a:r>
          </a:p>
          <a:p>
            <a:r>
              <a:rPr lang="en-US" dirty="0" smtClean="0"/>
              <a:t>Can inflict plagues </a:t>
            </a:r>
            <a:r>
              <a:rPr lang="en-US" dirty="0" err="1" smtClean="0"/>
              <a:t>e.g</a:t>
            </a:r>
            <a:r>
              <a:rPr lang="en-US" dirty="0" smtClean="0"/>
              <a:t> the Ten Plagues in Egypt, the Last Plagues (Rev 15:1-8) and the plague on Israel under David (1 </a:t>
            </a:r>
            <a:r>
              <a:rPr lang="en-US" dirty="0" err="1" smtClean="0"/>
              <a:t>Chr</a:t>
            </a:r>
            <a:r>
              <a:rPr lang="en-US" dirty="0" smtClean="0"/>
              <a:t> 21:11-30)</a:t>
            </a:r>
          </a:p>
          <a:p>
            <a:r>
              <a:rPr lang="en-US" dirty="0" smtClean="0"/>
              <a:t>We are not to worship angels (</a:t>
            </a:r>
            <a:r>
              <a:rPr lang="en-US" dirty="0" smtClean="0"/>
              <a:t>C</a:t>
            </a:r>
            <a:r>
              <a:rPr lang="en-US" dirty="0" smtClean="0"/>
              <a:t>ol 2:18, Rev 22:8,9) but to worship God alone whom the angels  worship (Rev 7:11, </a:t>
            </a:r>
            <a:r>
              <a:rPr lang="en-US" dirty="0" smtClean="0"/>
              <a:t>H</a:t>
            </a:r>
            <a:r>
              <a:rPr lang="en-US" dirty="0" smtClean="0"/>
              <a:t>eb 1:6, Phil 2:11)</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6184"/>
            <a:ext cx="5829300" cy="853016"/>
          </a:xfrm>
        </p:spPr>
        <p:txBody>
          <a:bodyPr>
            <a:normAutofit fontScale="90000"/>
          </a:bodyPr>
          <a:lstStyle/>
          <a:p>
            <a:r>
              <a:rPr lang="en-US" dirty="0" smtClean="0">
                <a:effectLst>
                  <a:outerShdw blurRad="38100" dist="38100" dir="2700000" algn="tl">
                    <a:srgbClr val="000000">
                      <a:alpha val="43137"/>
                    </a:srgbClr>
                  </a:outerShdw>
                </a:effectLst>
              </a:rPr>
              <a:t>Intro: Curses and Blessings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685800" y="1219200"/>
            <a:ext cx="5829300" cy="6807200"/>
          </a:xfrm>
        </p:spPr>
        <p:txBody>
          <a:bodyPr>
            <a:normAutofit lnSpcReduction="10000"/>
          </a:bodyPr>
          <a:lstStyle/>
          <a:p>
            <a:r>
              <a:rPr lang="en-US" dirty="0" smtClean="0"/>
              <a:t>(This will be explored in detail later in session 6)</a:t>
            </a:r>
          </a:p>
          <a:p>
            <a:r>
              <a:rPr lang="en-US" dirty="0" smtClean="0"/>
              <a:t>Words of power that take effect in the spiritual realms and affect the operation of things in the natural realm, often over an extended period of time.</a:t>
            </a:r>
          </a:p>
          <a:p>
            <a:r>
              <a:rPr lang="en-US" b="1" dirty="0" smtClean="0"/>
              <a:t>Blessings</a:t>
            </a:r>
            <a:r>
              <a:rPr lang="en-US" dirty="0" smtClean="0"/>
              <a:t> – Genesis 1 – be fruitful, multiply, have dominion. Exponential results, expansion, power, respect, authority.</a:t>
            </a:r>
          </a:p>
          <a:p>
            <a:r>
              <a:rPr lang="en-US" b="1" dirty="0" smtClean="0"/>
              <a:t>Curses </a:t>
            </a:r>
            <a:r>
              <a:rPr lang="en-US" dirty="0" smtClean="0"/>
              <a:t>– Genesis 3 – hard work/ poor results/ lack of fruitfulness pain in multiplication, utter humiliation “eating the dirt”. </a:t>
            </a:r>
          </a:p>
          <a:p>
            <a:r>
              <a:rPr lang="en-US" dirty="0" smtClean="0"/>
              <a:t>For Christians curses are broken on the Cross (Galatians 3:10-14, Col 2:13-15) and we have all blessings (Eph 1:3) including those of Abraham (Galatians 3:9, 4,29)</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6184"/>
            <a:ext cx="5829300" cy="776816"/>
          </a:xfrm>
        </p:spPr>
        <p:txBody>
          <a:bodyPr/>
          <a:lstStyle/>
          <a:p>
            <a:r>
              <a:rPr lang="en-US" dirty="0" smtClean="0">
                <a:effectLst>
                  <a:outerShdw blurRad="38100" dist="38100" dir="2700000" algn="tl">
                    <a:srgbClr val="000000">
                      <a:alpha val="43137"/>
                    </a:srgbClr>
                  </a:outerShdw>
                </a:effectLst>
              </a:rPr>
              <a:t>Spiritual Promises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219200"/>
            <a:ext cx="6057900" cy="6807200"/>
          </a:xfrm>
        </p:spPr>
        <p:txBody>
          <a:bodyPr>
            <a:normAutofit fontScale="92500" lnSpcReduction="10000"/>
          </a:bodyPr>
          <a:lstStyle/>
          <a:p>
            <a:r>
              <a:rPr lang="en-US" dirty="0" smtClean="0"/>
              <a:t>Spiritual promises are very powerful  words from God that are activated by faith and patience. (Hebrews 6:12-20)</a:t>
            </a:r>
          </a:p>
          <a:p>
            <a:r>
              <a:rPr lang="en-US" dirty="0" smtClean="0"/>
              <a:t>These promises give us all that is required for life and godliness </a:t>
            </a:r>
            <a:r>
              <a:rPr lang="en-US" dirty="0" smtClean="0"/>
              <a:t>and </a:t>
            </a:r>
            <a:r>
              <a:rPr lang="en-US" dirty="0" smtClean="0"/>
              <a:t>enable us to share in the divine nature,  escape our lusts and temptations, and win the </a:t>
            </a:r>
            <a:r>
              <a:rPr lang="en-US" dirty="0" smtClean="0"/>
              <a:t>battle</a:t>
            </a:r>
            <a:r>
              <a:rPr lang="en-US" dirty="0" smtClean="0"/>
              <a:t>. ( 2 </a:t>
            </a:r>
            <a:r>
              <a:rPr lang="en-US" dirty="0" smtClean="0"/>
              <a:t>Pet </a:t>
            </a:r>
            <a:r>
              <a:rPr lang="en-US" dirty="0" smtClean="0"/>
              <a:t>1:2-4) </a:t>
            </a:r>
            <a:endParaRPr lang="en-US" dirty="0" smtClean="0"/>
          </a:p>
          <a:p>
            <a:r>
              <a:rPr lang="en-US" dirty="0" smtClean="0"/>
              <a:t>Promises are of </a:t>
            </a:r>
            <a:r>
              <a:rPr lang="en-US" dirty="0" smtClean="0"/>
              <a:t>FAITH </a:t>
            </a:r>
            <a:r>
              <a:rPr lang="en-US" dirty="0" smtClean="0"/>
              <a:t>not works, we do not </a:t>
            </a:r>
            <a:r>
              <a:rPr lang="en-US" dirty="0" smtClean="0"/>
              <a:t>earn </a:t>
            </a:r>
            <a:r>
              <a:rPr lang="en-US" dirty="0" smtClean="0"/>
              <a:t>them, we receive them through </a:t>
            </a:r>
            <a:r>
              <a:rPr lang="en-US" dirty="0" smtClean="0"/>
              <a:t>faith</a:t>
            </a:r>
            <a:br>
              <a:rPr lang="en-US" dirty="0" smtClean="0"/>
            </a:br>
            <a:r>
              <a:rPr lang="en-US" dirty="0" smtClean="0"/>
              <a:t>(Romans 4:13-25, Gal 3:22, Hebrews 11)</a:t>
            </a:r>
            <a:endParaRPr lang="en-US" dirty="0" smtClean="0"/>
          </a:p>
          <a:p>
            <a:r>
              <a:rPr lang="en-US" i="1" dirty="0" smtClean="0"/>
              <a:t>God said, it, I believe it, I receive it, let’s do it!</a:t>
            </a:r>
          </a:p>
          <a:p>
            <a:r>
              <a:rPr lang="en-US" dirty="0" smtClean="0"/>
              <a:t>Blessings and curses are already activated, promises </a:t>
            </a:r>
            <a:r>
              <a:rPr lang="en-US" i="1" dirty="0" smtClean="0"/>
              <a:t>require activation </a:t>
            </a:r>
            <a:r>
              <a:rPr lang="en-US" dirty="0" smtClean="0"/>
              <a:t>through faith.</a:t>
            </a:r>
          </a:p>
          <a:p>
            <a:r>
              <a:rPr lang="en-US" dirty="0" smtClean="0"/>
              <a:t>The Holy Spirit guides us in how to pray the promises (</a:t>
            </a:r>
            <a:r>
              <a:rPr lang="en-US" dirty="0" smtClean="0"/>
              <a:t>R</a:t>
            </a:r>
            <a:r>
              <a:rPr lang="en-US" dirty="0" smtClean="0"/>
              <a:t>omans 8:26)</a:t>
            </a:r>
          </a:p>
          <a:p>
            <a:r>
              <a:rPr lang="en-US" dirty="0" smtClean="0"/>
              <a:t>The old </a:t>
            </a:r>
            <a:r>
              <a:rPr lang="en-US" dirty="0" err="1" smtClean="0"/>
              <a:t>Levitical</a:t>
            </a:r>
            <a:r>
              <a:rPr lang="en-US" dirty="0" smtClean="0"/>
              <a:t> priesthood administered laws and curses and blessings, but the eternal priesthood of Melchizedek is based on grace and administers promises (Heb  7:6, 28; 8:6)</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6184"/>
            <a:ext cx="5829300" cy="853016"/>
          </a:xfrm>
        </p:spPr>
        <p:txBody>
          <a:bodyPr/>
          <a:lstStyle/>
          <a:p>
            <a:r>
              <a:rPr lang="en-US" dirty="0" smtClean="0">
                <a:effectLst>
                  <a:outerShdw blurRad="38100" dist="38100" dir="2700000" algn="tl">
                    <a:srgbClr val="000000">
                      <a:alpha val="43137"/>
                    </a:srgbClr>
                  </a:outerShdw>
                </a:effectLst>
              </a:rPr>
              <a:t>Limited Knowledge…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4800" y="1371600"/>
            <a:ext cx="6210300" cy="6654800"/>
          </a:xfrm>
        </p:spPr>
        <p:txBody>
          <a:bodyPr/>
          <a:lstStyle/>
          <a:p>
            <a:r>
              <a:rPr lang="en-US" dirty="0" smtClean="0"/>
              <a:t>Our knowledge of the heavenly realms is fairly limited, we do not have exact knowledge of angelic or demonic hierarchies etc.  The “hidden things belong to God” (Deut 29:29)</a:t>
            </a:r>
          </a:p>
          <a:p>
            <a:r>
              <a:rPr lang="en-US" dirty="0" smtClean="0"/>
              <a:t>We “know in part and we prophesy in part (1 </a:t>
            </a:r>
            <a:r>
              <a:rPr lang="en-US" dirty="0" err="1" smtClean="0"/>
              <a:t>Cor</a:t>
            </a:r>
            <a:r>
              <a:rPr lang="en-US" dirty="0" smtClean="0"/>
              <a:t> 13:9) but we can be perfected in love (Matt 5:44-48). The goal of Christian instruction is not perfect knowledge which we can NEVER attain in the flesh but perfect love (1 </a:t>
            </a:r>
            <a:r>
              <a:rPr lang="en-US" dirty="0" err="1" smtClean="0"/>
              <a:t>Cor</a:t>
            </a:r>
            <a:r>
              <a:rPr lang="en-US" dirty="0" smtClean="0"/>
              <a:t> 8:1, 1 </a:t>
            </a:r>
            <a:r>
              <a:rPr lang="en-US" dirty="0" err="1" smtClean="0"/>
              <a:t>Jn</a:t>
            </a:r>
            <a:r>
              <a:rPr lang="en-US" dirty="0" smtClean="0"/>
              <a:t> 3:1-4)</a:t>
            </a:r>
          </a:p>
          <a:p>
            <a:r>
              <a:rPr lang="en-US" dirty="0" smtClean="0"/>
              <a:t>In this lecture we will stick with what the Bible says and not add anything from extra-biblical sources e.g. Jewish claims about seven heavens- 1 Tim 1:4-7, 2 Tim 4:4, Titus 1:14</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tdiag2.gif"/>
          <p:cNvPicPr>
            <a:picLocks noChangeAspect="1"/>
          </p:cNvPicPr>
          <p:nvPr/>
        </p:nvPicPr>
        <p:blipFill>
          <a:blip r:embed="rId3" cstate="print"/>
          <a:stretch>
            <a:fillRect/>
          </a:stretch>
        </p:blipFill>
        <p:spPr>
          <a:xfrm>
            <a:off x="457200" y="914402"/>
            <a:ext cx="6172200" cy="789034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tdiag2a.gif"/>
          <p:cNvPicPr>
            <a:picLocks noChangeAspect="1"/>
          </p:cNvPicPr>
          <p:nvPr/>
        </p:nvPicPr>
        <p:blipFill>
          <a:blip r:embed="rId3" cstate="print"/>
          <a:stretch>
            <a:fillRect/>
          </a:stretch>
        </p:blipFill>
        <p:spPr>
          <a:xfrm>
            <a:off x="457200" y="1109663"/>
            <a:ext cx="5867400" cy="795820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966216"/>
          </a:xfrm>
        </p:spPr>
        <p:txBody>
          <a:bodyPr>
            <a:normAutofit/>
          </a:bodyPr>
          <a:lstStyle/>
          <a:p>
            <a:r>
              <a:rPr lang="en-US" b="1" dirty="0" smtClean="0"/>
              <a:t>The Heavenly Realms</a:t>
            </a:r>
            <a:endParaRPr lang="en-US" b="1" dirty="0"/>
          </a:p>
        </p:txBody>
      </p:sp>
      <p:sp>
        <p:nvSpPr>
          <p:cNvPr id="7" name="Rectangle 6"/>
          <p:cNvSpPr/>
          <p:nvPr/>
        </p:nvSpPr>
        <p:spPr>
          <a:xfrm>
            <a:off x="457200" y="2743200"/>
            <a:ext cx="3962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r>
              <a:rPr lang="en-US" baseline="30000" dirty="0" smtClean="0"/>
              <a:t>rd</a:t>
            </a:r>
            <a:r>
              <a:rPr lang="en-US" dirty="0" smtClean="0"/>
              <a:t> Heaven – The Throne of God</a:t>
            </a:r>
            <a:endParaRPr lang="en-US" dirty="0"/>
          </a:p>
        </p:txBody>
      </p:sp>
      <p:sp>
        <p:nvSpPr>
          <p:cNvPr id="8" name="Rectangle 7"/>
          <p:cNvSpPr/>
          <p:nvPr/>
        </p:nvSpPr>
        <p:spPr>
          <a:xfrm>
            <a:off x="457200" y="3733800"/>
            <a:ext cx="4038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r>
              <a:rPr lang="en-US" baseline="30000" dirty="0" smtClean="0"/>
              <a:t>nd</a:t>
            </a:r>
            <a:r>
              <a:rPr lang="en-US" dirty="0" smtClean="0"/>
              <a:t> Heaven – Angels / Spiritual Warfare</a:t>
            </a:r>
            <a:endParaRPr lang="en-US" dirty="0"/>
          </a:p>
        </p:txBody>
      </p:sp>
      <p:sp>
        <p:nvSpPr>
          <p:cNvPr id="9" name="Rectangle 8"/>
          <p:cNvSpPr/>
          <p:nvPr/>
        </p:nvSpPr>
        <p:spPr>
          <a:xfrm>
            <a:off x="457200" y="4648200"/>
            <a:ext cx="4114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r>
              <a:rPr lang="en-US" baseline="30000" dirty="0" smtClean="0"/>
              <a:t>st</a:t>
            </a:r>
            <a:r>
              <a:rPr lang="en-US" dirty="0" smtClean="0"/>
              <a:t> heaven  - Air</a:t>
            </a:r>
            <a:endParaRPr lang="en-US" dirty="0"/>
          </a:p>
        </p:txBody>
      </p:sp>
      <p:sp>
        <p:nvSpPr>
          <p:cNvPr id="10" name="Oval 9"/>
          <p:cNvSpPr/>
          <p:nvPr/>
        </p:nvSpPr>
        <p:spPr>
          <a:xfrm>
            <a:off x="2286000" y="5334000"/>
            <a:ext cx="13716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Earth</a:t>
            </a:r>
            <a:endParaRPr lang="en-US" dirty="0"/>
          </a:p>
        </p:txBody>
      </p:sp>
      <p:sp>
        <p:nvSpPr>
          <p:cNvPr id="11" name="Rectangle 10"/>
          <p:cNvSpPr/>
          <p:nvPr/>
        </p:nvSpPr>
        <p:spPr>
          <a:xfrm>
            <a:off x="533400" y="7010400"/>
            <a:ext cx="4191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Hades /Hell</a:t>
            </a:r>
            <a:endParaRPr lang="en-US" dirty="0"/>
          </a:p>
        </p:txBody>
      </p:sp>
      <p:sp>
        <p:nvSpPr>
          <p:cNvPr id="12" name="Rectangle 11"/>
          <p:cNvSpPr/>
          <p:nvPr/>
        </p:nvSpPr>
        <p:spPr>
          <a:xfrm>
            <a:off x="533400" y="7772400"/>
            <a:ext cx="4343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Pit</a:t>
            </a:r>
            <a:endParaRPr lang="en-US" dirty="0"/>
          </a:p>
        </p:txBody>
      </p:sp>
      <p:sp>
        <p:nvSpPr>
          <p:cNvPr id="13" name="Rectangle 12"/>
          <p:cNvSpPr/>
          <p:nvPr/>
        </p:nvSpPr>
        <p:spPr>
          <a:xfrm>
            <a:off x="533400" y="8458200"/>
            <a:ext cx="4343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Lake Of Fire</a:t>
            </a:r>
            <a:endParaRPr lang="en-US" dirty="0"/>
          </a:p>
        </p:txBody>
      </p:sp>
      <p:sp>
        <p:nvSpPr>
          <p:cNvPr id="14" name="Rounded Rectangle 13"/>
          <p:cNvSpPr/>
          <p:nvPr/>
        </p:nvSpPr>
        <p:spPr>
          <a:xfrm>
            <a:off x="3733800" y="5562600"/>
            <a:ext cx="28194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Sheol</a:t>
            </a:r>
            <a:endParaRPr lang="en-US" dirty="0"/>
          </a:p>
        </p:txBody>
      </p:sp>
      <p:cxnSp>
        <p:nvCxnSpPr>
          <p:cNvPr id="16" name="Straight Connector 15"/>
          <p:cNvCxnSpPr>
            <a:stCxn id="14" idx="1"/>
            <a:endCxn id="14" idx="3"/>
          </p:cNvCxnSpPr>
          <p:nvPr/>
        </p:nvCxnSpPr>
        <p:spPr>
          <a:xfrm rot="10800000" flipH="1">
            <a:off x="3733800" y="6057901"/>
            <a:ext cx="2819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657600" y="5562600"/>
            <a:ext cx="2819400" cy="369332"/>
          </a:xfrm>
          <a:prstGeom prst="rect">
            <a:avLst/>
          </a:prstGeom>
          <a:noFill/>
        </p:spPr>
        <p:txBody>
          <a:bodyPr wrap="square" rtlCol="0">
            <a:spAutoFit/>
          </a:bodyPr>
          <a:lstStyle/>
          <a:p>
            <a:r>
              <a:rPr lang="en-US" dirty="0" smtClean="0"/>
              <a:t>Abraham’s Bosom (Good)</a:t>
            </a:r>
            <a:endParaRPr lang="en-US" dirty="0"/>
          </a:p>
        </p:txBody>
      </p:sp>
      <p:sp>
        <p:nvSpPr>
          <p:cNvPr id="18" name="TextBox 17"/>
          <p:cNvSpPr txBox="1"/>
          <p:nvPr/>
        </p:nvSpPr>
        <p:spPr>
          <a:xfrm>
            <a:off x="3657600" y="6248400"/>
            <a:ext cx="2971800" cy="369332"/>
          </a:xfrm>
          <a:prstGeom prst="rect">
            <a:avLst/>
          </a:prstGeom>
          <a:noFill/>
        </p:spPr>
        <p:txBody>
          <a:bodyPr wrap="square" rtlCol="0">
            <a:spAutoFit/>
          </a:bodyPr>
          <a:lstStyle/>
          <a:p>
            <a:r>
              <a:rPr lang="en-US" dirty="0" smtClean="0"/>
              <a:t>Hades – Bad ?Torment</a:t>
            </a:r>
            <a:endParaRPr lang="en-US" dirty="0"/>
          </a:p>
        </p:txBody>
      </p:sp>
      <p:cxnSp>
        <p:nvCxnSpPr>
          <p:cNvPr id="20" name="Straight Arrow Connector 19"/>
          <p:cNvCxnSpPr/>
          <p:nvPr/>
        </p:nvCxnSpPr>
        <p:spPr>
          <a:xfrm rot="5400000">
            <a:off x="3276600" y="6400800"/>
            <a:ext cx="7620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V="1">
            <a:off x="4000500" y="3390900"/>
            <a:ext cx="2362200" cy="1981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953000" y="6781801"/>
            <a:ext cx="1600200" cy="1754326"/>
          </a:xfrm>
          <a:prstGeom prst="rect">
            <a:avLst/>
          </a:prstGeom>
          <a:noFill/>
        </p:spPr>
        <p:txBody>
          <a:bodyPr wrap="square" rtlCol="0">
            <a:spAutoFit/>
          </a:bodyPr>
          <a:lstStyle/>
          <a:p>
            <a:r>
              <a:rPr lang="en-US" dirty="0" smtClean="0"/>
              <a:t>At the cross </a:t>
            </a:r>
            <a:r>
              <a:rPr lang="en-US" dirty="0" err="1" smtClean="0"/>
              <a:t>Sheol</a:t>
            </a:r>
            <a:r>
              <a:rPr lang="en-US" dirty="0" smtClean="0"/>
              <a:t> was emptied of the good . And  the bad area Hades became Hell</a:t>
            </a:r>
            <a:endParaRPr lang="en-US" dirty="0"/>
          </a:p>
        </p:txBody>
      </p:sp>
      <p:sp>
        <p:nvSpPr>
          <p:cNvPr id="25" name="Rectangle 24"/>
          <p:cNvSpPr/>
          <p:nvPr/>
        </p:nvSpPr>
        <p:spPr>
          <a:xfrm>
            <a:off x="457200" y="1828800"/>
            <a:ext cx="5638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Above the Heavens  - God – A Place of Great Glory</a:t>
            </a:r>
            <a:endParaRPr lang="en-US" dirty="0"/>
          </a:p>
        </p:txBody>
      </p:sp>
      <p:sp>
        <p:nvSpPr>
          <p:cNvPr id="26" name="TextBox 25"/>
          <p:cNvSpPr txBox="1"/>
          <p:nvPr/>
        </p:nvSpPr>
        <p:spPr>
          <a:xfrm>
            <a:off x="4648200" y="2590800"/>
            <a:ext cx="2209800" cy="2339101"/>
          </a:xfrm>
          <a:prstGeom prst="rect">
            <a:avLst/>
          </a:prstGeom>
          <a:noFill/>
        </p:spPr>
        <p:txBody>
          <a:bodyPr wrap="square" rtlCol="0">
            <a:spAutoFit/>
          </a:bodyPr>
          <a:lstStyle/>
          <a:p>
            <a:r>
              <a:rPr lang="en-US" dirty="0" smtClean="0"/>
              <a:t>Satan was cast out of the Third Heaven, was in the 2</a:t>
            </a:r>
            <a:r>
              <a:rPr lang="en-US" baseline="30000" dirty="0" smtClean="0"/>
              <a:t>nd</a:t>
            </a:r>
            <a:r>
              <a:rPr lang="en-US" dirty="0" smtClean="0"/>
              <a:t> Heaven before the cross. After being defeated  by Christ he is now ‘prince of the power of the air (1</a:t>
            </a:r>
            <a:r>
              <a:rPr lang="en-US" baseline="30000" dirty="0" smtClean="0"/>
              <a:t>st</a:t>
            </a:r>
            <a:r>
              <a:rPr lang="en-US" dirty="0" smtClean="0"/>
              <a:t> heaven)</a:t>
            </a:r>
            <a:endParaRPr lang="en-US" dirty="0"/>
          </a:p>
        </p:txBody>
      </p:sp>
      <p:sp>
        <p:nvSpPr>
          <p:cNvPr id="27" name="TextBox 26"/>
          <p:cNvSpPr txBox="1"/>
          <p:nvPr/>
        </p:nvSpPr>
        <p:spPr>
          <a:xfrm>
            <a:off x="0" y="5105401"/>
            <a:ext cx="2514600" cy="1477328"/>
          </a:xfrm>
          <a:prstGeom prst="rect">
            <a:avLst/>
          </a:prstGeom>
          <a:noFill/>
        </p:spPr>
        <p:txBody>
          <a:bodyPr wrap="square" rtlCol="0">
            <a:spAutoFit/>
          </a:bodyPr>
          <a:lstStyle/>
          <a:p>
            <a:r>
              <a:rPr lang="en-US" dirty="0" smtClean="0"/>
              <a:t>Satan will be cast to the Earth and this will bring about the Tribulation, he will then end up in the Pit and later in the Lake of Fire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2438400"/>
            <a:ext cx="6172200" cy="6477000"/>
          </a:xfrm>
        </p:spPr>
        <p:txBody>
          <a:bodyPr>
            <a:normAutofit fontScale="77500" lnSpcReduction="20000"/>
          </a:bodyPr>
          <a:lstStyle/>
          <a:p>
            <a:r>
              <a:rPr lang="en-US" sz="3600" dirty="0" smtClean="0"/>
              <a:t>The word Heaven is plural “</a:t>
            </a:r>
            <a:r>
              <a:rPr lang="en-US" sz="3600" dirty="0" err="1" smtClean="0"/>
              <a:t>shamayim</a:t>
            </a:r>
            <a:r>
              <a:rPr lang="en-US" sz="3600" dirty="0" smtClean="0"/>
              <a:t>” or “</a:t>
            </a:r>
            <a:r>
              <a:rPr lang="en-US" sz="3600" dirty="0" err="1" smtClean="0"/>
              <a:t>ouranoi</a:t>
            </a:r>
            <a:r>
              <a:rPr lang="en-US" sz="3600" dirty="0" smtClean="0"/>
              <a:t>” (Gk).  There are three heavens or “</a:t>
            </a:r>
            <a:r>
              <a:rPr lang="en-US" sz="3600" dirty="0" err="1" smtClean="0"/>
              <a:t>shamayim</a:t>
            </a:r>
            <a:r>
              <a:rPr lang="en-US" sz="3600" dirty="0" smtClean="0"/>
              <a:t>” mentioned in Scripture.</a:t>
            </a:r>
          </a:p>
          <a:p>
            <a:r>
              <a:rPr lang="en-US" sz="3600" dirty="0" smtClean="0"/>
              <a:t> </a:t>
            </a:r>
            <a:r>
              <a:rPr lang="en-US" sz="3600" b="1" dirty="0" smtClean="0"/>
              <a:t>Above the Heavens</a:t>
            </a:r>
            <a:r>
              <a:rPr lang="en-US" sz="3600" dirty="0" smtClean="0"/>
              <a:t> – where God’s glory dwells and where Satan once aimed to be. (Psalm 8:1, 108:4,5, Ephesians 1:20, 4:10, Isaiah 14:12-14) </a:t>
            </a:r>
          </a:p>
          <a:p>
            <a:r>
              <a:rPr lang="en-US" sz="3600" dirty="0" smtClean="0"/>
              <a:t> </a:t>
            </a:r>
            <a:r>
              <a:rPr lang="en-US" sz="3600" b="1" dirty="0" smtClean="0"/>
              <a:t>Third Heaven</a:t>
            </a:r>
            <a:r>
              <a:rPr lang="en-US" sz="3600" dirty="0" smtClean="0"/>
              <a:t> (2 Corinthians 12:2) – the Throne, where Paul went and heard holy things.</a:t>
            </a:r>
          </a:p>
          <a:p>
            <a:r>
              <a:rPr lang="en-US" sz="3600" b="1" dirty="0" smtClean="0"/>
              <a:t>Second Heaven</a:t>
            </a:r>
            <a:r>
              <a:rPr lang="en-US" sz="3600" dirty="0" smtClean="0"/>
              <a:t> (Revelation 12:4-12, 14:6,7) –Where Satan and fallen angels first fell to and demons are fighting for now.</a:t>
            </a:r>
            <a:br>
              <a:rPr lang="en-US" sz="3600" dirty="0" smtClean="0"/>
            </a:br>
            <a:r>
              <a:rPr lang="en-US" sz="3600" b="1" dirty="0" smtClean="0"/>
              <a:t> First Heaven</a:t>
            </a:r>
            <a:r>
              <a:rPr lang="en-US" sz="3600" dirty="0" smtClean="0"/>
              <a:t> (Genesis 1:20, Psalm 104:12, Daniel 2:38) – birds dwell, Satan dwells as prince of the power of the air since the cross.</a:t>
            </a:r>
            <a:r>
              <a:rPr lang="en-US" sz="3500" dirty="0" smtClean="0"/>
              <a:t/>
            </a:r>
            <a:br>
              <a:rPr lang="en-US" sz="3500" dirty="0" smtClean="0"/>
            </a:br>
            <a:endParaRPr lang="en-US" dirty="0"/>
          </a:p>
        </p:txBody>
      </p:sp>
      <p:sp>
        <p:nvSpPr>
          <p:cNvPr id="6" name="Title 5"/>
          <p:cNvSpPr>
            <a:spLocks noGrp="1"/>
          </p:cNvSpPr>
          <p:nvPr>
            <p:ph type="title"/>
          </p:nvPr>
        </p:nvSpPr>
        <p:spPr>
          <a:xfrm>
            <a:off x="381000" y="914400"/>
            <a:ext cx="6172200" cy="1091184"/>
          </a:xfrm>
        </p:spPr>
        <p:txBody>
          <a:bodyPr/>
          <a:lstStyle/>
          <a:p>
            <a:r>
              <a:rPr lang="en-US" b="1" dirty="0" smtClean="0"/>
              <a:t>The Three Heavens</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6172200" cy="914400"/>
          </a:xfrm>
        </p:spPr>
        <p:txBody>
          <a:bodyPr>
            <a:normAutofit/>
          </a:bodyPr>
          <a:lstStyle/>
          <a:p>
            <a:r>
              <a:rPr lang="en-US" b="1" dirty="0" smtClean="0"/>
              <a:t>The Lower Realms</a:t>
            </a:r>
            <a:endParaRPr lang="en-US" b="1" dirty="0"/>
          </a:p>
        </p:txBody>
      </p:sp>
      <p:sp>
        <p:nvSpPr>
          <p:cNvPr id="3" name="Content Placeholder 2"/>
          <p:cNvSpPr>
            <a:spLocks noGrp="1"/>
          </p:cNvSpPr>
          <p:nvPr>
            <p:ph idx="1"/>
          </p:nvPr>
        </p:nvSpPr>
        <p:spPr>
          <a:xfrm>
            <a:off x="304800" y="1828800"/>
            <a:ext cx="6248400" cy="7010400"/>
          </a:xfrm>
        </p:spPr>
        <p:txBody>
          <a:bodyPr>
            <a:normAutofit fontScale="70000" lnSpcReduction="20000"/>
          </a:bodyPr>
          <a:lstStyle/>
          <a:p>
            <a:r>
              <a:rPr lang="en-US" sz="3300" b="1" dirty="0" smtClean="0"/>
              <a:t>Earth esp. “The Face Of The Earth”</a:t>
            </a:r>
            <a:r>
              <a:rPr lang="en-US" sz="3300" dirty="0" smtClean="0"/>
              <a:t> (Genesis 6:1, Acts 17:26Job 1:7,2:2, 1 Peter 5:8) – the place of human habitation, also where Satan prowls, and will be cast down to in the end times.</a:t>
            </a:r>
            <a:br>
              <a:rPr lang="en-US" sz="3300" dirty="0" smtClean="0"/>
            </a:br>
            <a:r>
              <a:rPr lang="en-US" sz="3300" b="1" dirty="0" smtClean="0"/>
              <a:t>Hades/ The Grave/Under The Earth /In The Sea/The Deep</a:t>
            </a:r>
            <a:r>
              <a:rPr lang="en-US" sz="3300" dirty="0" smtClean="0"/>
              <a:t> (Genesis 1:2, Exodus 20:4, Deuteronomy  5:8, Job 28:14, Philippians 2:10, Revelation 5:3) – the place human bodies, human souls before the cross, and the strange creatures of the deep dwell.  In 1 Samuel 28:15 the prophet is “brought up” by the witch of </a:t>
            </a:r>
            <a:r>
              <a:rPr lang="en-US" sz="3300" dirty="0" err="1" smtClean="0"/>
              <a:t>Endor</a:t>
            </a:r>
            <a:r>
              <a:rPr lang="en-US" sz="3300" dirty="0" smtClean="0"/>
              <a:t>. Presently where the souls of the disgraced dead dwell.  n Matthew 27:52,53 there is a partial resurrection of the righteous OT saints “from the graves”.</a:t>
            </a:r>
            <a:br>
              <a:rPr lang="en-US" sz="3300" dirty="0" smtClean="0"/>
            </a:br>
            <a:r>
              <a:rPr lang="en-US" sz="3300" dirty="0" smtClean="0"/>
              <a:t> </a:t>
            </a:r>
            <a:r>
              <a:rPr lang="en-US" sz="3300" b="1" dirty="0" smtClean="0"/>
              <a:t>Abyss/the Bottomless Pit/</a:t>
            </a:r>
            <a:r>
              <a:rPr lang="en-US" sz="3300" dirty="0" smtClean="0"/>
              <a:t>(Isaiah 14:11-15; Numbers 16:33, Ezekiel 32:15-18 Luke 8:31, 10:7, Revelation 9:1,2; 20:1-3) – where confined demons dwell</a:t>
            </a:r>
            <a:br>
              <a:rPr lang="en-US" sz="3300" dirty="0" smtClean="0"/>
            </a:br>
            <a:r>
              <a:rPr lang="en-US" sz="3300" dirty="0" smtClean="0"/>
              <a:t> </a:t>
            </a:r>
            <a:r>
              <a:rPr lang="en-US" sz="3300" b="1" dirty="0" smtClean="0"/>
              <a:t>The Lake of Fire</a:t>
            </a:r>
            <a:r>
              <a:rPr lang="en-US" sz="3300" dirty="0" smtClean="0"/>
              <a:t> (Revelation 19;20, 20:10-15) – a future place of eternal punishment prepared for the Devil and his angels and those who accept the mark of the Beast.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737616"/>
          </a:xfrm>
        </p:spPr>
        <p:txBody>
          <a:bodyPr>
            <a:normAutofit fontScale="90000"/>
          </a:bodyPr>
          <a:lstStyle/>
          <a:p>
            <a:r>
              <a:rPr lang="en-US" b="1" dirty="0" smtClean="0"/>
              <a:t>Lower Realms - 2</a:t>
            </a:r>
            <a:endParaRPr lang="en-US" b="1" dirty="0"/>
          </a:p>
        </p:txBody>
      </p:sp>
      <p:sp>
        <p:nvSpPr>
          <p:cNvPr id="3" name="Content Placeholder 2"/>
          <p:cNvSpPr>
            <a:spLocks noGrp="1"/>
          </p:cNvSpPr>
          <p:nvPr>
            <p:ph idx="1"/>
          </p:nvPr>
        </p:nvSpPr>
        <p:spPr>
          <a:xfrm>
            <a:off x="342900" y="1752600"/>
            <a:ext cx="6172200" cy="7391400"/>
          </a:xfrm>
        </p:spPr>
        <p:txBody>
          <a:bodyPr>
            <a:normAutofit fontScale="85000" lnSpcReduction="10000"/>
          </a:bodyPr>
          <a:lstStyle/>
          <a:p>
            <a:r>
              <a:rPr lang="en-US" sz="2800" b="1" dirty="0" smtClean="0"/>
              <a:t>“</a:t>
            </a:r>
            <a:r>
              <a:rPr lang="en-US" sz="2800" b="1" dirty="0" err="1" smtClean="0"/>
              <a:t>Sheol</a:t>
            </a:r>
            <a:r>
              <a:rPr lang="en-US" sz="2800" b="1" dirty="0" smtClean="0"/>
              <a:t>” </a:t>
            </a:r>
            <a:r>
              <a:rPr lang="en-US" sz="2800" dirty="0" smtClean="0"/>
              <a:t>is a general Hebrew term covering the entire world of the dead. Luke 16 indicates that Abraham’s bosom is a place of comfort in the OT world of the dead. Job indicates that some of the dead experienced rest and reunion with relatives hence the term ‘gathered to one’s people”. (Job 3:17-22, Genesis 15:15, 25:8,17; Deut 32:50).  Abraham’s Bosom was emptied at the </a:t>
            </a:r>
            <a:r>
              <a:rPr lang="en-US" sz="2800" dirty="0" err="1" smtClean="0"/>
              <a:t>croso</a:t>
            </a:r>
            <a:r>
              <a:rPr lang="en-US" sz="2800" dirty="0" smtClean="0"/>
              <a:t>.</a:t>
            </a:r>
          </a:p>
          <a:p>
            <a:r>
              <a:rPr lang="en-US" sz="2800" b="1" dirty="0" err="1" smtClean="0"/>
              <a:t>Abbadon</a:t>
            </a:r>
            <a:r>
              <a:rPr lang="en-US" sz="2800" b="1" dirty="0" smtClean="0"/>
              <a:t> or Destruction (</a:t>
            </a:r>
            <a:r>
              <a:rPr lang="en-US" sz="2800" dirty="0" smtClean="0"/>
              <a:t>Gk </a:t>
            </a:r>
            <a:r>
              <a:rPr lang="en-US" sz="2800" dirty="0" err="1" smtClean="0"/>
              <a:t>Apollyon</a:t>
            </a:r>
            <a:r>
              <a:rPr lang="en-US" sz="2800" dirty="0" smtClean="0"/>
              <a:t>) is the name of the angel that guards the Pit (Revelation 9:11) and thus Hell is given the name </a:t>
            </a:r>
            <a:r>
              <a:rPr lang="en-US" sz="2800" dirty="0" err="1" smtClean="0"/>
              <a:t>Abaddon</a:t>
            </a:r>
            <a:r>
              <a:rPr lang="en-US" sz="2800" dirty="0" smtClean="0"/>
              <a:t> in Job 26:6, 28:22, Proverbs 15;11. It is seen as a place of silence, loss of identity and oblivion as well as of torment. There is no knowledge of God just active torment and judgment. (</a:t>
            </a:r>
            <a:r>
              <a:rPr lang="en-US" sz="2800" dirty="0" err="1" smtClean="0"/>
              <a:t>Pslam</a:t>
            </a:r>
            <a:r>
              <a:rPr lang="en-US" sz="2800" dirty="0" smtClean="0"/>
              <a:t> 6:5, 88:12, Deut 32:22) God’s Presence is till there – as wrath. (Psalm 139;8)</a:t>
            </a:r>
          </a:p>
          <a:p>
            <a:r>
              <a:rPr lang="en-US" sz="2800" b="1" dirty="0" err="1" smtClean="0"/>
              <a:t>Tartarus</a:t>
            </a:r>
            <a:r>
              <a:rPr lang="en-US" sz="2800" dirty="0" smtClean="0"/>
              <a:t> was the legendary Greek place of extreme torment.  2 Peter 2:4 indicates that the rebellious demons were confined here. It seems equivalent to the Pit.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966216"/>
          </a:xfrm>
        </p:spPr>
        <p:txBody>
          <a:bodyPr>
            <a:normAutofit/>
          </a:bodyPr>
          <a:lstStyle/>
          <a:p>
            <a:r>
              <a:rPr lang="en-US" b="1" dirty="0" smtClean="0"/>
              <a:t>The Rebels Against God</a:t>
            </a:r>
            <a:endParaRPr lang="en-US" b="1" dirty="0"/>
          </a:p>
        </p:txBody>
      </p:sp>
      <p:sp>
        <p:nvSpPr>
          <p:cNvPr id="3" name="Content Placeholder 2"/>
          <p:cNvSpPr>
            <a:spLocks noGrp="1"/>
          </p:cNvSpPr>
          <p:nvPr>
            <p:ph idx="1"/>
          </p:nvPr>
        </p:nvSpPr>
        <p:spPr>
          <a:xfrm>
            <a:off x="228600" y="2057400"/>
            <a:ext cx="6400800" cy="6858000"/>
          </a:xfrm>
        </p:spPr>
        <p:txBody>
          <a:bodyPr>
            <a:normAutofit lnSpcReduction="10000"/>
          </a:bodyPr>
          <a:lstStyle/>
          <a:p>
            <a:r>
              <a:rPr lang="en-US" sz="2400" dirty="0" smtClean="0"/>
              <a:t>The </a:t>
            </a:r>
            <a:r>
              <a:rPr lang="en-US" sz="2400" b="1" dirty="0" smtClean="0"/>
              <a:t>angels </a:t>
            </a:r>
            <a:r>
              <a:rPr lang="en-US" sz="2400" dirty="0" smtClean="0"/>
              <a:t>who sinned (2 Peter 2:4) and are now kept </a:t>
            </a:r>
            <a:r>
              <a:rPr lang="en-US" sz="2400" i="1" u="sng" dirty="0" smtClean="0"/>
              <a:t>in chains awaiting judgment</a:t>
            </a:r>
            <a:br>
              <a:rPr lang="en-US" sz="2400" i="1" u="sng" dirty="0" smtClean="0"/>
            </a:br>
            <a:endParaRPr lang="en-US" sz="2400" i="1" u="sng" dirty="0" smtClean="0"/>
          </a:p>
          <a:p>
            <a:r>
              <a:rPr lang="en-US" sz="2400" dirty="0" smtClean="0"/>
              <a:t>Those who are ‘</a:t>
            </a:r>
            <a:r>
              <a:rPr lang="en-US" sz="2400" b="1" dirty="0" smtClean="0"/>
              <a:t>principalities and powers</a:t>
            </a:r>
            <a:r>
              <a:rPr lang="en-US" sz="2400" dirty="0" smtClean="0"/>
              <a:t> </a:t>
            </a:r>
            <a:r>
              <a:rPr lang="en-US" sz="2400" i="1" u="sng" dirty="0" smtClean="0"/>
              <a:t>in the heavenly realms</a:t>
            </a:r>
            <a:r>
              <a:rPr lang="en-US" sz="2400" dirty="0" smtClean="0"/>
              <a:t>’  and ‘</a:t>
            </a:r>
            <a:r>
              <a:rPr lang="en-US" sz="2400" i="1" u="sng" dirty="0" smtClean="0"/>
              <a:t>of the air</a:t>
            </a:r>
            <a:r>
              <a:rPr lang="en-US" sz="2400" dirty="0" smtClean="0"/>
              <a:t>’ (Ephesians 6:10, 2:1-4) and which influence mankind today (2 Thessalonians 2:7,9)</a:t>
            </a:r>
            <a:br>
              <a:rPr lang="en-US" sz="2400" dirty="0" smtClean="0"/>
            </a:br>
            <a:endParaRPr lang="en-US" sz="2400" dirty="0" smtClean="0"/>
          </a:p>
          <a:p>
            <a:r>
              <a:rPr lang="en-US" sz="2400" dirty="0" smtClean="0"/>
              <a:t>The </a:t>
            </a:r>
            <a:r>
              <a:rPr lang="en-US" sz="2400" b="1" dirty="0" smtClean="0"/>
              <a:t>demons and unclean spirits </a:t>
            </a:r>
            <a:r>
              <a:rPr lang="en-US" sz="2400" dirty="0" smtClean="0"/>
              <a:t>that </a:t>
            </a:r>
            <a:r>
              <a:rPr lang="en-US" sz="2400" i="1" u="sng" dirty="0" smtClean="0"/>
              <a:t>dwell in human bodies </a:t>
            </a:r>
            <a:r>
              <a:rPr lang="en-US" sz="2400" dirty="0" smtClean="0"/>
              <a:t>and even seek water. (Matthew 8:28-34, 12:22-28, 43-45)</a:t>
            </a:r>
            <a:br>
              <a:rPr lang="en-US" sz="2400" dirty="0" smtClean="0"/>
            </a:br>
            <a:endParaRPr lang="en-US" sz="2400" dirty="0" smtClean="0"/>
          </a:p>
          <a:p>
            <a:r>
              <a:rPr lang="en-US" sz="2400" dirty="0" smtClean="0"/>
              <a:t>These beings only have the authority that we grant them through sin because they have no authority from God</a:t>
            </a:r>
            <a:br>
              <a:rPr lang="en-US" sz="2400" dirty="0" smtClean="0"/>
            </a:br>
            <a:endParaRPr lang="en-US" sz="2400" dirty="0" smtClean="0"/>
          </a:p>
          <a:p>
            <a:r>
              <a:rPr lang="en-US" sz="2400" dirty="0" smtClean="0"/>
              <a:t>They do have a certain amount of power and wicked energy</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325</TotalTime>
  <Words>1278</Words>
  <Application>Microsoft Office PowerPoint</Application>
  <PresentationFormat>On-screen Show (4:3)</PresentationFormat>
  <Paragraphs>106</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The Heavenly Realms</vt:lpstr>
      <vt:lpstr>Limited Knowledge…</vt:lpstr>
      <vt:lpstr>Slide 3</vt:lpstr>
      <vt:lpstr>Slide 4</vt:lpstr>
      <vt:lpstr>The Heavenly Realms</vt:lpstr>
      <vt:lpstr>The Three Heavens</vt:lpstr>
      <vt:lpstr>The Lower Realms</vt:lpstr>
      <vt:lpstr>Lower Realms - 2</vt:lpstr>
      <vt:lpstr>The Rebels Against God</vt:lpstr>
      <vt:lpstr>Who Is Satan?</vt:lpstr>
      <vt:lpstr>How Satan Operates</vt:lpstr>
      <vt:lpstr>The Good Angels</vt:lpstr>
      <vt:lpstr>Intro: Curses and Blessings</vt:lpstr>
      <vt:lpstr>Spiritual Promises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Heavenly Realms</dc:title>
  <dc:creator>Cybermissions</dc:creator>
  <cp:lastModifiedBy>Cybermissions</cp:lastModifiedBy>
  <cp:revision>4</cp:revision>
  <dcterms:created xsi:type="dcterms:W3CDTF">2012-01-02T23:57:33Z</dcterms:created>
  <dcterms:modified xsi:type="dcterms:W3CDTF">2012-01-03T05:23:09Z</dcterms:modified>
</cp:coreProperties>
</file>