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4" r:id="rId3"/>
    <p:sldId id="257" r:id="rId4"/>
    <p:sldId id="258" r:id="rId5"/>
    <p:sldId id="259" r:id="rId6"/>
    <p:sldId id="260" r:id="rId7"/>
    <p:sldId id="261" r:id="rId8"/>
    <p:sldId id="262" r:id="rId9"/>
    <p:sldId id="263" r:id="rId10"/>
    <p:sldId id="265" r:id="rId11"/>
    <p:sldId id="266" r:id="rId12"/>
    <p:sldId id="270" r:id="rId13"/>
    <p:sldId id="274" r:id="rId14"/>
    <p:sldId id="272" r:id="rId15"/>
    <p:sldId id="275" r:id="rId16"/>
    <p:sldId id="267" r:id="rId17"/>
    <p:sldId id="271" r:id="rId18"/>
    <p:sldId id="268" r:id="rId19"/>
    <p:sldId id="273"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02"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A23BB-D061-4355-BE67-0D8DE76A5E57}" type="datetimeFigureOut">
              <a:rPr lang="en-US" smtClean="0"/>
              <a:pPr/>
              <a:t>7/30/2008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7E1FD-E6B8-446B-A39E-7EEEDB1C52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37E1FD-E6B8-446B-A39E-7EEEDB1C523A}"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37E1FD-E6B8-446B-A39E-7EEEDB1C523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B5910B6-7A21-4721-A7E2-876D76DF054F}" type="datetimeFigureOut">
              <a:rPr lang="en-US" smtClean="0"/>
              <a:pPr/>
              <a:t>7/30/2008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E4D9C2F-B43B-475D-9FCA-47FFC1D3A7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5910B6-7A21-4721-A7E2-876D76DF054F}"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9C2F-B43B-475D-9FCA-47FFC1D3A7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B5910B6-7A21-4721-A7E2-876D76DF054F}" type="datetimeFigureOut">
              <a:rPr lang="en-US" smtClean="0"/>
              <a:pPr/>
              <a:t>7/30/2008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E4D9C2F-B43B-475D-9FCA-47FFC1D3A7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5910B6-7A21-4721-A7E2-876D76DF054F}"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E4D9C2F-B43B-475D-9FCA-47FFC1D3A7F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B5910B6-7A21-4721-A7E2-876D76DF054F}" type="datetimeFigureOut">
              <a:rPr lang="en-US" smtClean="0"/>
              <a:pPr/>
              <a:t>7/30/2008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E4D9C2F-B43B-475D-9FCA-47FFC1D3A7F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B5910B6-7A21-4721-A7E2-876D76DF054F}" type="datetimeFigureOut">
              <a:rPr lang="en-US" smtClean="0"/>
              <a:pPr/>
              <a:t>7/30/2008</a:t>
            </a:fld>
            <a:endParaRPr lang="en-US"/>
          </a:p>
        </p:txBody>
      </p:sp>
      <p:sp>
        <p:nvSpPr>
          <p:cNvPr id="10" name="Slide Number Placeholder 9"/>
          <p:cNvSpPr>
            <a:spLocks noGrp="1"/>
          </p:cNvSpPr>
          <p:nvPr>
            <p:ph type="sldNum" sz="quarter" idx="16"/>
          </p:nvPr>
        </p:nvSpPr>
        <p:spPr/>
        <p:txBody>
          <a:bodyPr rtlCol="0"/>
          <a:lstStyle/>
          <a:p>
            <a:fld id="{2E4D9C2F-B43B-475D-9FCA-47FFC1D3A7F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B5910B6-7A21-4721-A7E2-876D76DF054F}" type="datetimeFigureOut">
              <a:rPr lang="en-US" smtClean="0"/>
              <a:pPr/>
              <a:t>7/30/2008</a:t>
            </a:fld>
            <a:endParaRPr lang="en-US"/>
          </a:p>
        </p:txBody>
      </p:sp>
      <p:sp>
        <p:nvSpPr>
          <p:cNvPr id="12" name="Slide Number Placeholder 11"/>
          <p:cNvSpPr>
            <a:spLocks noGrp="1"/>
          </p:cNvSpPr>
          <p:nvPr>
            <p:ph type="sldNum" sz="quarter" idx="16"/>
          </p:nvPr>
        </p:nvSpPr>
        <p:spPr/>
        <p:txBody>
          <a:bodyPr rtlCol="0"/>
          <a:lstStyle/>
          <a:p>
            <a:fld id="{2E4D9C2F-B43B-475D-9FCA-47FFC1D3A7F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5910B6-7A21-4721-A7E2-876D76DF054F}" type="datetimeFigureOut">
              <a:rPr lang="en-US" smtClean="0"/>
              <a:pPr/>
              <a:t>7/30/2008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E4D9C2F-B43B-475D-9FCA-47FFC1D3A7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910B6-7A21-4721-A7E2-876D76DF054F}" type="datetimeFigureOut">
              <a:rPr lang="en-US" smtClean="0"/>
              <a:pPr/>
              <a:t>7/30/2008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E4D9C2F-B43B-475D-9FCA-47FFC1D3A7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B5910B6-7A21-4721-A7E2-876D76DF054F}" type="datetimeFigureOut">
              <a:rPr lang="en-US" smtClean="0"/>
              <a:pPr/>
              <a:t>7/30/2008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E4D9C2F-B43B-475D-9FCA-47FFC1D3A7F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B5910B6-7A21-4721-A7E2-876D76DF054F}" type="datetimeFigureOut">
              <a:rPr lang="en-US" smtClean="0"/>
              <a:pPr/>
              <a:t>7/30/2008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E4D9C2F-B43B-475D-9FCA-47FFC1D3A7F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B5910B6-7A21-4721-A7E2-876D76DF054F}" type="datetimeFigureOut">
              <a:rPr lang="en-US" smtClean="0"/>
              <a:pPr/>
              <a:t>7/30/2008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E4D9C2F-B43B-475D-9FCA-47FFC1D3A7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Praying for your city</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i="1" dirty="0" smtClean="0">
                <a:effectLst>
                  <a:outerShdw blurRad="38100" dist="38100" dir="2700000" algn="tl">
                    <a:srgbClr val="000000">
                      <a:alpha val="43137"/>
                    </a:srgbClr>
                  </a:outerShdw>
                </a:effectLst>
              </a:rPr>
              <a:t>So that revival comes…..</a:t>
            </a:r>
            <a:endParaRPr lang="en-US" b="1" i="1" dirty="0">
              <a:effectLst>
                <a:outerShdw blurRad="38100" dist="38100" dir="2700000" algn="tl">
                  <a:srgbClr val="000000">
                    <a:alpha val="43137"/>
                  </a:srgbClr>
                </a:outerShdw>
              </a:effectLst>
            </a:endParaRPr>
          </a:p>
        </p:txBody>
      </p:sp>
      <p:pic>
        <p:nvPicPr>
          <p:cNvPr id="4" name="Picture 3" descr="hong kong skyscrapers.JPG"/>
          <p:cNvPicPr>
            <a:picLocks noChangeAspect="1"/>
          </p:cNvPicPr>
          <p:nvPr/>
        </p:nvPicPr>
        <p:blipFill>
          <a:blip r:embed="rId2"/>
          <a:stretch>
            <a:fillRect/>
          </a:stretch>
        </p:blipFill>
        <p:spPr>
          <a:xfrm>
            <a:off x="0" y="0"/>
            <a:ext cx="6477000" cy="4857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Cities Can Experience Judgment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600200"/>
            <a:ext cx="6553200" cy="5257800"/>
          </a:xfrm>
        </p:spPr>
        <p:txBody>
          <a:bodyPr>
            <a:normAutofit fontScale="77500" lnSpcReduction="20000"/>
          </a:bodyPr>
          <a:lstStyle/>
          <a:p>
            <a:r>
              <a:rPr lang="en-US" sz="3100" b="1" dirty="0" smtClean="0"/>
              <a:t>Matthew 11:20-24 HCSB  </a:t>
            </a:r>
            <a:r>
              <a:rPr lang="en-US" sz="3100" dirty="0" smtClean="0"/>
              <a:t>Then He proceeded to denounce the towns where most of His miracles were done, because they did not repent:  (21)  "Woe to you, </a:t>
            </a:r>
            <a:r>
              <a:rPr lang="en-US" sz="3100" dirty="0" err="1" smtClean="0"/>
              <a:t>Chorazin</a:t>
            </a:r>
            <a:r>
              <a:rPr lang="en-US" sz="3100" dirty="0" smtClean="0"/>
              <a:t>! Woe to you, Bethsaida! For if the miracles that were done in you had been done in </a:t>
            </a:r>
            <a:r>
              <a:rPr lang="en-US" sz="3100" dirty="0" err="1" smtClean="0"/>
              <a:t>Tyre</a:t>
            </a:r>
            <a:r>
              <a:rPr lang="en-US" sz="3100" dirty="0" smtClean="0"/>
              <a:t> and Sidon, they would have repented in sackcloth and ashes long ago! (22)  But I tell you, it will be more tolerable for </a:t>
            </a:r>
            <a:r>
              <a:rPr lang="en-US" sz="3100" dirty="0" err="1" smtClean="0"/>
              <a:t>Tyre</a:t>
            </a:r>
            <a:r>
              <a:rPr lang="en-US" sz="3100" dirty="0" smtClean="0"/>
              <a:t> and Sidon on the day of judgment than for you. (23)  And you, Capernaum, will you be exalted to heaven? You will go down to Hades. For if the miracles that were done in you had been done in Sodom, it would have remained until today. (24)  But I tell you, it will be more tolerable for the land of Sodom on the day of judgment than for you."</a:t>
            </a:r>
          </a:p>
          <a:p>
            <a:endParaRPr lang="en-US" dirty="0" smtClean="0"/>
          </a:p>
          <a:p>
            <a:endParaRPr lang="en-US" dirty="0"/>
          </a:p>
        </p:txBody>
      </p:sp>
      <p:pic>
        <p:nvPicPr>
          <p:cNvPr id="5" name="Picture 4" descr="Jupiter Temple in Baalbeck.jpeg"/>
          <p:cNvPicPr>
            <a:picLocks noChangeAspect="1"/>
          </p:cNvPicPr>
          <p:nvPr/>
        </p:nvPicPr>
        <p:blipFill>
          <a:blip r:embed="rId2"/>
          <a:stretch>
            <a:fillRect/>
          </a:stretch>
        </p:blipFill>
        <p:spPr>
          <a:xfrm>
            <a:off x="6705600" y="1752600"/>
            <a:ext cx="2280196" cy="34320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Cities Can Experience Salvation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600200"/>
            <a:ext cx="6016752" cy="5257800"/>
          </a:xfrm>
        </p:spPr>
        <p:txBody>
          <a:bodyPr>
            <a:normAutofit fontScale="85000" lnSpcReduction="20000"/>
          </a:bodyPr>
          <a:lstStyle/>
          <a:p>
            <a:r>
              <a:rPr lang="en-US" b="1" dirty="0" smtClean="0"/>
              <a:t>Isaiah 26:1 HCSB  </a:t>
            </a:r>
            <a:r>
              <a:rPr lang="en-US" dirty="0" smtClean="0"/>
              <a:t>On that day this song will be sung in the land of Judah: We have a strong city. Salvation is established as walls and ramparts.</a:t>
            </a:r>
          </a:p>
          <a:p>
            <a:endParaRPr lang="en-US" dirty="0" smtClean="0"/>
          </a:p>
          <a:p>
            <a:r>
              <a:rPr lang="en-US" b="1" dirty="0" smtClean="0"/>
              <a:t>Acts 8:5-8 HCSB  </a:t>
            </a:r>
            <a:r>
              <a:rPr lang="en-US" dirty="0" smtClean="0"/>
              <a:t>Philip went down to a city in Samaria and preached the Messiah to them.  (6)  The crowds paid attention with one mind to what Philip said, as they heard and saw the signs he was performing.  (7)  For unclean spirits, crying out with a loud voice, came out of many who were possessed, and many who were paralyzed and lame were healed.  (8)  So there was great joy in that city.</a:t>
            </a:r>
          </a:p>
          <a:p>
            <a:endParaRPr lang="en-US" dirty="0" smtClean="0"/>
          </a:p>
          <a:p>
            <a:endParaRPr lang="en-US" dirty="0"/>
          </a:p>
        </p:txBody>
      </p:sp>
      <p:pic>
        <p:nvPicPr>
          <p:cNvPr id="4" name="Picture 3" descr="flamedoveb&amp;w.gif"/>
          <p:cNvPicPr>
            <a:picLocks noChangeAspect="1"/>
          </p:cNvPicPr>
          <p:nvPr/>
        </p:nvPicPr>
        <p:blipFill>
          <a:blip r:embed="rId2"/>
          <a:stretch>
            <a:fillRect/>
          </a:stretch>
        </p:blipFill>
        <p:spPr>
          <a:xfrm>
            <a:off x="6934200" y="1828800"/>
            <a:ext cx="1962150" cy="31001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Part 2 – Praying For Cities</a:t>
            </a:r>
            <a:endParaRPr lang="en-US" b="1" dirty="0">
              <a:effectLst>
                <a:outerShdw blurRad="38100" dist="38100" dir="2700000" algn="tl">
                  <a:srgbClr val="000000">
                    <a:alpha val="43137"/>
                  </a:srgbClr>
                </a:outerShdw>
              </a:effectLst>
            </a:endParaRPr>
          </a:p>
        </p:txBody>
      </p:sp>
      <p:pic>
        <p:nvPicPr>
          <p:cNvPr id="4" name="Content Placeholder 3" descr="praying_hands_podcast.jpg"/>
          <p:cNvPicPr>
            <a:picLocks noGrp="1" noChangeAspect="1"/>
          </p:cNvPicPr>
          <p:nvPr>
            <p:ph sz="quarter" idx="1"/>
          </p:nvPr>
        </p:nvPicPr>
        <p:blipFill>
          <a:blip r:embed="rId2"/>
          <a:stretch>
            <a:fillRect/>
          </a:stretch>
        </p:blipFill>
        <p:spPr>
          <a:xfrm>
            <a:off x="2819400" y="1964375"/>
            <a:ext cx="3886199" cy="391456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Get A Map &amp; Read Some History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600200"/>
            <a:ext cx="6248400" cy="5029200"/>
          </a:xfrm>
        </p:spPr>
        <p:txBody>
          <a:bodyPr>
            <a:normAutofit fontScale="92500" lnSpcReduction="20000"/>
          </a:bodyPr>
          <a:lstStyle/>
          <a:p>
            <a:r>
              <a:rPr lang="en-US" dirty="0" smtClean="0"/>
              <a:t>Get out a map of the city and work out ‘what happens where’ – where are the most churches, where are the gang areas, industrial areas and so on.</a:t>
            </a:r>
            <a:br>
              <a:rPr lang="en-US" dirty="0" smtClean="0"/>
            </a:br>
            <a:endParaRPr lang="en-US" dirty="0" smtClean="0"/>
          </a:p>
          <a:p>
            <a:r>
              <a:rPr lang="en-US" dirty="0" smtClean="0"/>
              <a:t>Read about the origins and history of the city – especially acts of great injustice, war and social trauma and devastation.</a:t>
            </a:r>
            <a:br>
              <a:rPr lang="en-US" dirty="0" smtClean="0"/>
            </a:br>
            <a:endParaRPr lang="en-US" dirty="0" smtClean="0"/>
          </a:p>
          <a:p>
            <a:r>
              <a:rPr lang="en-US" dirty="0" smtClean="0"/>
              <a:t>Start ‘praying over’ the map and the historical events for leadings from God. Get </a:t>
            </a:r>
            <a:r>
              <a:rPr lang="en-US" dirty="0" smtClean="0"/>
              <a:t>a sense of what God is saying about the city.</a:t>
            </a:r>
            <a:endParaRPr lang="en-US" dirty="0"/>
          </a:p>
        </p:txBody>
      </p:sp>
      <p:pic>
        <p:nvPicPr>
          <p:cNvPr id="1026" name="Picture 2" descr="C:\Program Files\Microsoft Office\MEDIA\CAGCAT10\j0335112.wmf"/>
          <p:cNvPicPr>
            <a:picLocks noChangeAspect="1" noChangeArrowheads="1"/>
          </p:cNvPicPr>
          <p:nvPr/>
        </p:nvPicPr>
        <p:blipFill>
          <a:blip r:embed="rId2"/>
          <a:srcRect/>
          <a:stretch>
            <a:fillRect/>
          </a:stretch>
        </p:blipFill>
        <p:spPr bwMode="auto">
          <a:xfrm>
            <a:off x="6781800" y="1752600"/>
            <a:ext cx="2114549" cy="211454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Repentance, Faith and Unity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600200"/>
            <a:ext cx="6629400" cy="5029200"/>
          </a:xfrm>
        </p:spPr>
        <p:txBody>
          <a:bodyPr>
            <a:normAutofit fontScale="92500"/>
          </a:bodyPr>
          <a:lstStyle/>
          <a:p>
            <a:r>
              <a:rPr lang="en-US" dirty="0" smtClean="0"/>
              <a:t>The leaders of the churches in the city should repent of divisions, accusations, immorality and known sin.</a:t>
            </a:r>
            <a:br>
              <a:rPr lang="en-US" dirty="0" smtClean="0"/>
            </a:br>
            <a:endParaRPr lang="en-US" dirty="0" smtClean="0"/>
          </a:p>
          <a:p>
            <a:r>
              <a:rPr lang="en-US" dirty="0" smtClean="0"/>
              <a:t>They should come together in regular public expressions of spiritual unity (among born-again bible-believing Christians)</a:t>
            </a:r>
            <a:br>
              <a:rPr lang="en-US" dirty="0" smtClean="0"/>
            </a:br>
            <a:endParaRPr lang="en-US" dirty="0" smtClean="0"/>
          </a:p>
          <a:p>
            <a:r>
              <a:rPr lang="en-US" dirty="0" smtClean="0"/>
              <a:t>The individual Christians should commit to a life of repentance, faith and intercession for the city </a:t>
            </a:r>
            <a:endParaRPr lang="en-US" dirty="0"/>
          </a:p>
        </p:txBody>
      </p:sp>
      <p:pic>
        <p:nvPicPr>
          <p:cNvPr id="4" name="Picture 3" descr="intercession-150.jpg"/>
          <p:cNvPicPr>
            <a:picLocks noChangeAspect="1"/>
          </p:cNvPicPr>
          <p:nvPr/>
        </p:nvPicPr>
        <p:blipFill>
          <a:blip r:embed="rId2"/>
          <a:stretch>
            <a:fillRect/>
          </a:stretch>
        </p:blipFill>
        <p:spPr>
          <a:xfrm>
            <a:off x="7010400" y="1828800"/>
            <a:ext cx="1930400" cy="2895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Prayer Walking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600200"/>
            <a:ext cx="6629400" cy="5257800"/>
          </a:xfrm>
        </p:spPr>
        <p:txBody>
          <a:bodyPr>
            <a:normAutofit fontScale="92500" lnSpcReduction="20000"/>
          </a:bodyPr>
          <a:lstStyle/>
          <a:p>
            <a:r>
              <a:rPr lang="en-US" dirty="0" smtClean="0"/>
              <a:t>Start walking the streets of your neighborhood praying for people and houses.</a:t>
            </a:r>
            <a:br>
              <a:rPr lang="en-US" dirty="0" smtClean="0"/>
            </a:br>
            <a:endParaRPr lang="en-US" dirty="0" smtClean="0"/>
          </a:p>
          <a:p>
            <a:r>
              <a:rPr lang="en-US" dirty="0" smtClean="0"/>
              <a:t>If you have enough people allocate teams to cover the whole city (get your exercise and pray in a revival at the same time!)</a:t>
            </a:r>
            <a:br>
              <a:rPr lang="en-US" dirty="0" smtClean="0"/>
            </a:br>
            <a:endParaRPr lang="en-US" dirty="0" smtClean="0"/>
          </a:p>
          <a:p>
            <a:r>
              <a:rPr lang="en-US" dirty="0" smtClean="0"/>
              <a:t>As you get specific information about people e.g.  “the </a:t>
            </a:r>
            <a:r>
              <a:rPr lang="en-US" dirty="0" err="1" smtClean="0"/>
              <a:t>McDaniels</a:t>
            </a:r>
            <a:r>
              <a:rPr lang="en-US" dirty="0" smtClean="0"/>
              <a:t> at 32 Leafy St. have just had a child” - pray for those people</a:t>
            </a:r>
            <a:br>
              <a:rPr lang="en-US" dirty="0" smtClean="0"/>
            </a:br>
            <a:endParaRPr lang="en-US" dirty="0" smtClean="0"/>
          </a:p>
          <a:p>
            <a:r>
              <a:rPr lang="en-US" dirty="0" smtClean="0"/>
              <a:t>Generally within three months the evangelistic harvest will greatly increase</a:t>
            </a:r>
            <a:endParaRPr lang="en-US" dirty="0"/>
          </a:p>
        </p:txBody>
      </p:sp>
      <p:pic>
        <p:nvPicPr>
          <p:cNvPr id="4" name="Picture 3" descr="walking1.jpg"/>
          <p:cNvPicPr>
            <a:picLocks noChangeAspect="1"/>
          </p:cNvPicPr>
          <p:nvPr/>
        </p:nvPicPr>
        <p:blipFill>
          <a:blip r:embed="rId2" cstate="print"/>
          <a:stretch>
            <a:fillRect/>
          </a:stretch>
        </p:blipFill>
        <p:spPr>
          <a:xfrm>
            <a:off x="6934200" y="1676400"/>
            <a:ext cx="2000250" cy="266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Praying For Cities - 1</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600200"/>
            <a:ext cx="8534400" cy="5105400"/>
          </a:xfrm>
        </p:spPr>
        <p:txBody>
          <a:bodyPr>
            <a:normAutofit lnSpcReduction="10000"/>
          </a:bodyPr>
          <a:lstStyle/>
          <a:p>
            <a:r>
              <a:rPr lang="en-US" dirty="0" smtClean="0"/>
              <a:t>Pray for the city ‘elders’ (Kings</a:t>
            </a:r>
            <a:r>
              <a:rPr lang="en-US" dirty="0" smtClean="0"/>
              <a:t>)</a:t>
            </a:r>
            <a:br>
              <a:rPr lang="en-US" dirty="0" smtClean="0"/>
            </a:br>
            <a:endParaRPr lang="en-US" dirty="0" smtClean="0"/>
          </a:p>
          <a:p>
            <a:r>
              <a:rPr lang="en-US" dirty="0" smtClean="0"/>
              <a:t>Pray for the artistic community (Prophets</a:t>
            </a:r>
            <a:r>
              <a:rPr lang="en-US" dirty="0" smtClean="0"/>
              <a:t>)</a:t>
            </a:r>
            <a:br>
              <a:rPr lang="en-US" dirty="0" smtClean="0"/>
            </a:br>
            <a:endParaRPr lang="en-US" dirty="0" smtClean="0"/>
          </a:p>
          <a:p>
            <a:r>
              <a:rPr lang="en-US" dirty="0" smtClean="0"/>
              <a:t>Pray for the spiritual leaders (Priests</a:t>
            </a:r>
            <a:r>
              <a:rPr lang="en-US" dirty="0" smtClean="0"/>
              <a:t>)</a:t>
            </a:r>
            <a:br>
              <a:rPr lang="en-US" dirty="0" smtClean="0"/>
            </a:br>
            <a:endParaRPr lang="en-US" dirty="0" smtClean="0"/>
          </a:p>
          <a:p>
            <a:r>
              <a:rPr lang="en-US" dirty="0" smtClean="0"/>
              <a:t>Have teams of intercessors allocated to each of these three areas</a:t>
            </a:r>
            <a:br>
              <a:rPr lang="en-US" dirty="0" smtClean="0"/>
            </a:br>
            <a:endParaRPr lang="en-US" dirty="0" smtClean="0"/>
          </a:p>
          <a:p>
            <a:r>
              <a:rPr lang="en-US" dirty="0" smtClean="0"/>
              <a:t>Build relationships with key people and pray personally for them</a:t>
            </a:r>
            <a:endParaRPr lang="en-US" dirty="0" smtClean="0"/>
          </a:p>
        </p:txBody>
      </p:sp>
      <p:pic>
        <p:nvPicPr>
          <p:cNvPr id="4" name="Picture 3" descr="crouchernbc3.jpg"/>
          <p:cNvPicPr>
            <a:picLocks noChangeAspect="1"/>
          </p:cNvPicPr>
          <p:nvPr/>
        </p:nvPicPr>
        <p:blipFill>
          <a:blip r:embed="rId2"/>
          <a:stretch>
            <a:fillRect/>
          </a:stretch>
        </p:blipFill>
        <p:spPr>
          <a:xfrm>
            <a:off x="7237928" y="1600200"/>
            <a:ext cx="1695807" cy="25526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Praying For Cities -2</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600200"/>
            <a:ext cx="6477000" cy="5029200"/>
          </a:xfrm>
        </p:spPr>
        <p:txBody>
          <a:bodyPr>
            <a:normAutofit/>
          </a:bodyPr>
          <a:lstStyle/>
          <a:p>
            <a:r>
              <a:rPr lang="en-US" dirty="0" smtClean="0"/>
              <a:t>Pray against the </a:t>
            </a:r>
            <a:r>
              <a:rPr lang="en-US" dirty="0" smtClean="0"/>
              <a:t>grip of the ‘prevailing sins’ </a:t>
            </a:r>
            <a:r>
              <a:rPr lang="en-US" dirty="0" smtClean="0"/>
              <a:t>of the </a:t>
            </a:r>
            <a:r>
              <a:rPr lang="en-US" dirty="0" smtClean="0"/>
              <a:t>city e.g. homosexuality, drug use, sensuality etc. – name the demons and rebuke them!</a:t>
            </a:r>
            <a:br>
              <a:rPr lang="en-US" dirty="0" smtClean="0"/>
            </a:br>
            <a:endParaRPr lang="en-US" dirty="0" smtClean="0"/>
          </a:p>
          <a:p>
            <a:r>
              <a:rPr lang="en-US" dirty="0" smtClean="0"/>
              <a:t>Pray against the prevailing  systems of ungodly worship and spiritual deception (2 Corinthians 4:4, 2 Corinthians 10:3-5)</a:t>
            </a:r>
          </a:p>
          <a:p>
            <a:endParaRPr lang="en-US" dirty="0"/>
          </a:p>
        </p:txBody>
      </p:sp>
      <p:pic>
        <p:nvPicPr>
          <p:cNvPr id="4" name="Picture 3" descr="Venus Trapped.jpg"/>
          <p:cNvPicPr>
            <a:picLocks noChangeAspect="1"/>
          </p:cNvPicPr>
          <p:nvPr/>
        </p:nvPicPr>
        <p:blipFill>
          <a:blip r:embed="rId2" cstate="print"/>
          <a:stretch>
            <a:fillRect/>
          </a:stretch>
        </p:blipFill>
        <p:spPr>
          <a:xfrm>
            <a:off x="6629400" y="1752600"/>
            <a:ext cx="2256893" cy="3429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Praying For Cities - </a:t>
            </a: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600200"/>
            <a:ext cx="6400800" cy="5029200"/>
          </a:xfrm>
        </p:spPr>
        <p:txBody>
          <a:bodyPr>
            <a:normAutofit fontScale="85000" lnSpcReduction="20000"/>
          </a:bodyPr>
          <a:lstStyle/>
          <a:p>
            <a:r>
              <a:rPr lang="en-US" dirty="0" smtClean="0"/>
              <a:t>Pray for the breaking of spiritual compacts with the realms of darkness e.g. in Haiti which was consecrated to the Devil by the sacrifice of a wild boar in the forest.</a:t>
            </a:r>
            <a:br>
              <a:rPr lang="en-US" dirty="0" smtClean="0"/>
            </a:br>
            <a:endParaRPr lang="en-US" dirty="0" smtClean="0"/>
          </a:p>
          <a:p>
            <a:r>
              <a:rPr lang="en-US" dirty="0" smtClean="0"/>
              <a:t>Pray against festivals and celebrations of the powers of darkness and against particular customs that keep people in darkness and </a:t>
            </a:r>
            <a:r>
              <a:rPr lang="en-US" dirty="0" smtClean="0"/>
              <a:t>bondage</a:t>
            </a:r>
            <a:br>
              <a:rPr lang="en-US" dirty="0" smtClean="0"/>
            </a:br>
            <a:endParaRPr lang="en-US" dirty="0" smtClean="0"/>
          </a:p>
          <a:p>
            <a:r>
              <a:rPr lang="en-US" dirty="0" smtClean="0"/>
              <a:t>Pray for the removal of ‘stinking thinking’ – and for the renewal of the minds of people in that city - so that they think high and noble thoughts (Isaiah 32:8, Philippians 4:8)</a:t>
            </a:r>
            <a:endParaRPr lang="en-US" dirty="0"/>
          </a:p>
        </p:txBody>
      </p:sp>
      <p:pic>
        <p:nvPicPr>
          <p:cNvPr id="4" name="Picture 3" descr="trapped.jpg"/>
          <p:cNvPicPr>
            <a:picLocks noChangeAspect="1"/>
          </p:cNvPicPr>
          <p:nvPr/>
        </p:nvPicPr>
        <p:blipFill>
          <a:blip r:embed="rId2"/>
          <a:stretch>
            <a:fillRect/>
          </a:stretch>
        </p:blipFill>
        <p:spPr>
          <a:xfrm>
            <a:off x="6705600" y="1676399"/>
            <a:ext cx="2286000" cy="209242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Praying For Cities - 4</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600200"/>
            <a:ext cx="6629400" cy="5105400"/>
          </a:xfrm>
        </p:spPr>
        <p:txBody>
          <a:bodyPr>
            <a:normAutofit fontScale="92500" lnSpcReduction="10000"/>
          </a:bodyPr>
          <a:lstStyle/>
          <a:p>
            <a:r>
              <a:rPr lang="en-US" dirty="0" smtClean="0"/>
              <a:t>Pray that a door will open for the gospel to be mightily proclaimed in that city:</a:t>
            </a:r>
            <a:br>
              <a:rPr lang="en-US" dirty="0" smtClean="0"/>
            </a:br>
            <a:r>
              <a:rPr lang="en-US" sz="2600" dirty="0" smtClean="0"/>
              <a:t>(Acts 14:27, 1 Corinthians 16:9, </a:t>
            </a:r>
            <a:br>
              <a:rPr lang="en-US" sz="2600" dirty="0" smtClean="0"/>
            </a:br>
            <a:r>
              <a:rPr lang="en-US" sz="2600" dirty="0" smtClean="0"/>
              <a:t>2 Corinthians 2:12, Colossians 4:3)</a:t>
            </a:r>
            <a:r>
              <a:rPr lang="en-US" dirty="0" smtClean="0"/>
              <a:t/>
            </a:r>
            <a:br>
              <a:rPr lang="en-US" dirty="0" smtClean="0"/>
            </a:br>
            <a:endParaRPr lang="en-US" dirty="0" smtClean="0"/>
          </a:p>
          <a:p>
            <a:r>
              <a:rPr lang="en-US" dirty="0" smtClean="0"/>
              <a:t>Pray that the instruments of communication – TV, radio, Internet, newspapers and so on may give space for the proclamation of the gospel</a:t>
            </a:r>
            <a:br>
              <a:rPr lang="en-US" dirty="0" smtClean="0"/>
            </a:br>
            <a:endParaRPr lang="en-US" dirty="0" smtClean="0"/>
          </a:p>
          <a:p>
            <a:r>
              <a:rPr lang="en-US" dirty="0" smtClean="0"/>
              <a:t>Pray that the enemies of the gospel will be refuted and silenced</a:t>
            </a:r>
            <a:endParaRPr lang="en-US" dirty="0"/>
          </a:p>
        </p:txBody>
      </p:sp>
      <p:pic>
        <p:nvPicPr>
          <p:cNvPr id="4" name="Picture 3" descr="door.jpg"/>
          <p:cNvPicPr>
            <a:picLocks noChangeAspect="1"/>
          </p:cNvPicPr>
          <p:nvPr/>
        </p:nvPicPr>
        <p:blipFill>
          <a:blip r:embed="rId2"/>
          <a:stretch>
            <a:fillRect/>
          </a:stretch>
        </p:blipFill>
        <p:spPr>
          <a:xfrm>
            <a:off x="6502400" y="1676400"/>
            <a:ext cx="2641600" cy="2641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About This Lesson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r>
              <a:rPr lang="en-US" dirty="0" smtClean="0"/>
              <a:t>Part 1 – The Spiritual Nature Of </a:t>
            </a:r>
            <a:r>
              <a:rPr lang="en-US" dirty="0" smtClean="0"/>
              <a:t>Cities</a:t>
            </a:r>
            <a:br>
              <a:rPr lang="en-US" dirty="0" smtClean="0"/>
            </a:br>
            <a:endParaRPr lang="en-US" dirty="0" smtClean="0"/>
          </a:p>
          <a:p>
            <a:r>
              <a:rPr lang="en-US" dirty="0" smtClean="0"/>
              <a:t>Part 2 -  Praying For Your City</a:t>
            </a:r>
            <a:endParaRPr lang="en-US" dirty="0"/>
          </a:p>
        </p:txBody>
      </p:sp>
      <p:pic>
        <p:nvPicPr>
          <p:cNvPr id="4" name="Picture 3" descr="nungun.jpg"/>
          <p:cNvPicPr>
            <a:picLocks noChangeAspect="1"/>
          </p:cNvPicPr>
          <p:nvPr/>
        </p:nvPicPr>
        <p:blipFill>
          <a:blip r:embed="rId2"/>
          <a:stretch>
            <a:fillRect/>
          </a:stretch>
        </p:blipFill>
        <p:spPr>
          <a:xfrm>
            <a:off x="2055607" y="3276600"/>
            <a:ext cx="5447599" cy="3276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Praying For Cities - </a:t>
            </a:r>
            <a:r>
              <a:rPr lang="en-US" b="1" dirty="0" smtClean="0">
                <a:effectLst>
                  <a:outerShdw blurRad="38100" dist="38100" dir="2700000" algn="tl">
                    <a:srgbClr val="000000">
                      <a:alpha val="43137"/>
                    </a:srgbClr>
                  </a:outerShdw>
                </a:effectLst>
              </a:rPr>
              <a:t>5</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600200"/>
            <a:ext cx="6781800" cy="5257800"/>
          </a:xfrm>
        </p:spPr>
        <p:txBody>
          <a:bodyPr>
            <a:normAutofit lnSpcReduction="10000"/>
          </a:bodyPr>
          <a:lstStyle/>
          <a:p>
            <a:r>
              <a:rPr lang="en-US" sz="2400" dirty="0" smtClean="0"/>
              <a:t>Pray for economic </a:t>
            </a:r>
            <a:r>
              <a:rPr lang="en-US" sz="2400" dirty="0" smtClean="0"/>
              <a:t>prosperity</a:t>
            </a:r>
            <a:br>
              <a:rPr lang="en-US" sz="2400" dirty="0" smtClean="0"/>
            </a:br>
            <a:endParaRPr lang="en-US" sz="2400" dirty="0" smtClean="0"/>
          </a:p>
          <a:p>
            <a:r>
              <a:rPr lang="en-US" sz="2400" dirty="0" smtClean="0"/>
              <a:t>Pray for good education and wise </a:t>
            </a:r>
            <a:r>
              <a:rPr lang="en-US" sz="2400" dirty="0" smtClean="0"/>
              <a:t>leadership</a:t>
            </a:r>
            <a:br>
              <a:rPr lang="en-US" sz="2400" dirty="0" smtClean="0"/>
            </a:br>
            <a:endParaRPr lang="en-US" sz="2400" dirty="0" smtClean="0"/>
          </a:p>
          <a:p>
            <a:r>
              <a:rPr lang="en-US" sz="2400" dirty="0" smtClean="0"/>
              <a:t>Pray for sensible and righteous </a:t>
            </a:r>
            <a:r>
              <a:rPr lang="en-US" sz="2400" dirty="0" smtClean="0"/>
              <a:t>government</a:t>
            </a:r>
            <a:br>
              <a:rPr lang="en-US" sz="2400" dirty="0" smtClean="0"/>
            </a:br>
            <a:endParaRPr lang="en-US" sz="2400" dirty="0" smtClean="0"/>
          </a:p>
          <a:p>
            <a:r>
              <a:rPr lang="en-US" sz="2400" dirty="0" smtClean="0"/>
              <a:t>Pray that Christians may have </a:t>
            </a:r>
            <a:r>
              <a:rPr lang="en-US" sz="2400" dirty="0" smtClean="0"/>
              <a:t>influence</a:t>
            </a:r>
            <a:br>
              <a:rPr lang="en-US" sz="2400" dirty="0" smtClean="0"/>
            </a:br>
            <a:endParaRPr lang="en-US" sz="2400" dirty="0" smtClean="0"/>
          </a:p>
          <a:p>
            <a:r>
              <a:rPr lang="en-US" sz="2400" dirty="0" smtClean="0"/>
              <a:t>Pray that God’s will be done &amp; His Kingdom </a:t>
            </a:r>
            <a:r>
              <a:rPr lang="en-US" sz="2400" dirty="0" smtClean="0"/>
              <a:t>come</a:t>
            </a:r>
            <a:br>
              <a:rPr lang="en-US" sz="2400" dirty="0" smtClean="0"/>
            </a:br>
            <a:endParaRPr lang="en-US" sz="2400" dirty="0" smtClean="0"/>
          </a:p>
          <a:p>
            <a:r>
              <a:rPr lang="en-US" sz="2400" dirty="0" smtClean="0"/>
              <a:t>Pray for “shalom’ – peace, order and good </a:t>
            </a:r>
            <a:r>
              <a:rPr lang="en-US" sz="2400" dirty="0" smtClean="0"/>
              <a:t>relationships, so </a:t>
            </a:r>
            <a:r>
              <a:rPr lang="en-US" sz="2400" dirty="0" smtClean="0"/>
              <a:t>that it will become a place of blessing</a:t>
            </a:r>
            <a:endParaRPr lang="en-US" sz="2400" dirty="0"/>
          </a:p>
        </p:txBody>
      </p:sp>
      <p:pic>
        <p:nvPicPr>
          <p:cNvPr id="4" name="Picture 3" descr="mancroft_church.gif"/>
          <p:cNvPicPr>
            <a:picLocks noChangeAspect="1"/>
          </p:cNvPicPr>
          <p:nvPr/>
        </p:nvPicPr>
        <p:blipFill>
          <a:blip r:embed="rId2"/>
          <a:stretch>
            <a:fillRect/>
          </a:stretch>
        </p:blipFill>
        <p:spPr>
          <a:xfrm>
            <a:off x="6934200" y="1752600"/>
            <a:ext cx="2000250" cy="27336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Our Prosperity Flows From Our City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92500"/>
          </a:bodyPr>
          <a:lstStyle/>
          <a:p>
            <a:r>
              <a:rPr lang="en-US" dirty="0" smtClean="0"/>
              <a:t>Jeremiah 29:7 GW  Work for the good of the city where I've taken you as captives, and pray to the LORD for that city. When it prospers, you will also prosper.</a:t>
            </a:r>
            <a:br>
              <a:rPr lang="en-US" dirty="0" smtClean="0"/>
            </a:br>
            <a:endParaRPr lang="en-US" dirty="0" smtClean="0"/>
          </a:p>
          <a:p>
            <a:r>
              <a:rPr lang="en-US" dirty="0" smtClean="0"/>
              <a:t>Though Babylon was not a godly city God told the Jews to seek the good of the city - and to </a:t>
            </a:r>
            <a:r>
              <a:rPr lang="en-US" b="1" dirty="0" smtClean="0"/>
              <a:t>PRAY FOR IT</a:t>
            </a:r>
            <a:r>
              <a:rPr lang="en-US" dirty="0" smtClean="0"/>
              <a:t/>
            </a:r>
            <a:br>
              <a:rPr lang="en-US" dirty="0" smtClean="0"/>
            </a:br>
            <a:endParaRPr lang="en-US" dirty="0" smtClean="0"/>
          </a:p>
          <a:p>
            <a:r>
              <a:rPr lang="en-US" dirty="0" smtClean="0"/>
              <a:t>As they did this, and the city prospered, they too would prosper</a:t>
            </a:r>
          </a:p>
          <a:p>
            <a:endParaRPr lang="en-US" dirty="0" smtClean="0"/>
          </a:p>
          <a:p>
            <a:endParaRPr lang="en-US" dirty="0"/>
          </a:p>
        </p:txBody>
      </p:sp>
      <p:pic>
        <p:nvPicPr>
          <p:cNvPr id="1026" name="Picture 2" descr="C:\Program Files\Microsoft Office\MEDIA\CAGCAT10\j0222015.wmf"/>
          <p:cNvPicPr>
            <a:picLocks noChangeAspect="1" noChangeArrowheads="1"/>
          </p:cNvPicPr>
          <p:nvPr/>
        </p:nvPicPr>
        <p:blipFill>
          <a:blip r:embed="rId2"/>
          <a:srcRect/>
          <a:stretch>
            <a:fillRect/>
          </a:stretch>
        </p:blipFill>
        <p:spPr bwMode="auto">
          <a:xfrm>
            <a:off x="7467600" y="5368925"/>
            <a:ext cx="1482463" cy="14890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effectLst>
              </a:rPr>
              <a:t>Cities Have “Spiritual Characteristics”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400" dirty="0" smtClean="0"/>
              <a:t>Zion – City of God (Psalm 48:2,8)</a:t>
            </a:r>
            <a:br>
              <a:rPr lang="en-US" sz="2400" dirty="0" smtClean="0"/>
            </a:br>
            <a:endParaRPr lang="en-US" sz="2400" dirty="0" smtClean="0"/>
          </a:p>
          <a:p>
            <a:r>
              <a:rPr lang="en-US" sz="2400" dirty="0" smtClean="0"/>
              <a:t>Pergamum – where Satan’s throne is (Revelation 2:12,13)</a:t>
            </a:r>
            <a:br>
              <a:rPr lang="en-US" sz="2400" dirty="0" smtClean="0"/>
            </a:br>
            <a:endParaRPr lang="en-US" sz="2400" dirty="0" smtClean="0"/>
          </a:p>
          <a:p>
            <a:r>
              <a:rPr lang="en-US" sz="2400" dirty="0" err="1" smtClean="0"/>
              <a:t>Tekoa</a:t>
            </a:r>
            <a:r>
              <a:rPr lang="en-US" sz="2400" dirty="0" smtClean="0"/>
              <a:t> – city of wisdom (2 Samuel 14:1-4, Amos 1:1)</a:t>
            </a:r>
            <a:br>
              <a:rPr lang="en-US" sz="2400" dirty="0" smtClean="0"/>
            </a:br>
            <a:endParaRPr lang="en-US" sz="2400" dirty="0" smtClean="0"/>
          </a:p>
          <a:p>
            <a:r>
              <a:rPr lang="en-US" sz="2400" dirty="0" err="1" smtClean="0"/>
              <a:t>Tyre</a:t>
            </a:r>
            <a:r>
              <a:rPr lang="en-US" sz="2400" dirty="0" smtClean="0"/>
              <a:t> – city of unjust trade (Psalm 45:12, Ezekiel 28, Isaiah 23)</a:t>
            </a:r>
            <a:br>
              <a:rPr lang="en-US" sz="2400" dirty="0" smtClean="0"/>
            </a:br>
            <a:endParaRPr lang="en-US" sz="2400" dirty="0" smtClean="0"/>
          </a:p>
          <a:p>
            <a:r>
              <a:rPr lang="en-US" sz="2400" dirty="0" smtClean="0"/>
              <a:t>Gaza – originally a Philistine city meaning strong or stronghold</a:t>
            </a:r>
          </a:p>
        </p:txBody>
      </p:sp>
      <p:pic>
        <p:nvPicPr>
          <p:cNvPr id="4" name="Picture 3" descr="monorail.JPG"/>
          <p:cNvPicPr>
            <a:picLocks noChangeAspect="1"/>
          </p:cNvPicPr>
          <p:nvPr/>
        </p:nvPicPr>
        <p:blipFill>
          <a:blip r:embed="rId2"/>
          <a:srcRect l="195" t="28516" b="14844"/>
          <a:stretch>
            <a:fillRect/>
          </a:stretch>
        </p:blipFill>
        <p:spPr>
          <a:xfrm>
            <a:off x="0" y="5523903"/>
            <a:ext cx="3134360" cy="13340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Characteristics Part 2</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12648" y="1600200"/>
            <a:ext cx="8378952" cy="5029200"/>
          </a:xfrm>
        </p:spPr>
        <p:txBody>
          <a:bodyPr/>
          <a:lstStyle/>
          <a:p>
            <a:r>
              <a:rPr lang="en-US" dirty="0" smtClean="0"/>
              <a:t>What are some of the spiritual characteristics of?</a:t>
            </a:r>
          </a:p>
          <a:p>
            <a:r>
              <a:rPr lang="en-US" dirty="0" smtClean="0"/>
              <a:t>Las Vegas</a:t>
            </a:r>
          </a:p>
          <a:p>
            <a:r>
              <a:rPr lang="en-US" dirty="0" smtClean="0"/>
              <a:t>Paris</a:t>
            </a:r>
          </a:p>
          <a:p>
            <a:r>
              <a:rPr lang="en-US" dirty="0" smtClean="0"/>
              <a:t>Hong Kong</a:t>
            </a:r>
          </a:p>
          <a:p>
            <a:r>
              <a:rPr lang="en-US" dirty="0" smtClean="0"/>
              <a:t>Mecca</a:t>
            </a:r>
          </a:p>
          <a:p>
            <a:r>
              <a:rPr lang="en-US" dirty="0" smtClean="0"/>
              <a:t>Rome</a:t>
            </a:r>
          </a:p>
          <a:p>
            <a:r>
              <a:rPr lang="en-US" dirty="0" smtClean="0"/>
              <a:t>Shanghai, China</a:t>
            </a:r>
          </a:p>
          <a:p>
            <a:r>
              <a:rPr lang="en-US" dirty="0" err="1" smtClean="0"/>
              <a:t>Thimpu</a:t>
            </a:r>
            <a:r>
              <a:rPr lang="en-US" dirty="0" smtClean="0"/>
              <a:t> (the capital of Tibet)</a:t>
            </a:r>
          </a:p>
          <a:p>
            <a:r>
              <a:rPr lang="en-US" dirty="0" smtClean="0"/>
              <a:t>Geneva</a:t>
            </a:r>
            <a:endParaRPr lang="en-US" dirty="0"/>
          </a:p>
        </p:txBody>
      </p:sp>
      <p:pic>
        <p:nvPicPr>
          <p:cNvPr id="5" name="Picture 4" descr="junks HK.JPG"/>
          <p:cNvPicPr>
            <a:picLocks noChangeAspect="1"/>
          </p:cNvPicPr>
          <p:nvPr/>
        </p:nvPicPr>
        <p:blipFill>
          <a:blip r:embed="rId2"/>
          <a:stretch>
            <a:fillRect/>
          </a:stretch>
        </p:blipFill>
        <p:spPr>
          <a:xfrm>
            <a:off x="5410200" y="2286000"/>
            <a:ext cx="3515360" cy="2636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Cities Had Temples &amp; Gods Associated With Them</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lnSpcReduction="10000"/>
          </a:bodyPr>
          <a:lstStyle/>
          <a:p>
            <a:r>
              <a:rPr lang="en-US" dirty="0" smtClean="0"/>
              <a:t>Zeus – Pergamum</a:t>
            </a:r>
          </a:p>
          <a:p>
            <a:r>
              <a:rPr lang="en-US" dirty="0" smtClean="0"/>
              <a:t>Dagon – Gaza</a:t>
            </a:r>
          </a:p>
          <a:p>
            <a:r>
              <a:rPr lang="en-US" dirty="0" smtClean="0"/>
              <a:t>Artemis – Ephesus</a:t>
            </a:r>
          </a:p>
          <a:p>
            <a:r>
              <a:rPr lang="en-US" dirty="0" smtClean="0"/>
              <a:t>Emperor worship – Rome</a:t>
            </a:r>
          </a:p>
          <a:p>
            <a:r>
              <a:rPr lang="en-US" dirty="0" smtClean="0"/>
              <a:t>YHWH – Jerusalem</a:t>
            </a:r>
          </a:p>
          <a:p>
            <a:r>
              <a:rPr lang="en-US" dirty="0" smtClean="0"/>
              <a:t>Allah – Mecca</a:t>
            </a:r>
          </a:p>
          <a:p>
            <a:r>
              <a:rPr lang="en-US" dirty="0" smtClean="0"/>
              <a:t>There often was a formal pact between the citizens of the city and the god of the city celebrated in an annual festival or ‘carnival’. </a:t>
            </a:r>
            <a:endParaRPr lang="en-US" dirty="0"/>
          </a:p>
        </p:txBody>
      </p:sp>
      <p:pic>
        <p:nvPicPr>
          <p:cNvPr id="4" name="Picture 3" descr="creationfest.jpg"/>
          <p:cNvPicPr>
            <a:picLocks noChangeAspect="1"/>
          </p:cNvPicPr>
          <p:nvPr/>
        </p:nvPicPr>
        <p:blipFill>
          <a:blip r:embed="rId3"/>
          <a:stretch>
            <a:fillRect/>
          </a:stretch>
        </p:blipFill>
        <p:spPr>
          <a:xfrm>
            <a:off x="5181600" y="1600200"/>
            <a:ext cx="3657600" cy="23774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C:\Documents and Settings\John Edmiston\My Documents\bible and politics\polis_kosmos.jpg"/>
          <p:cNvPicPr>
            <a:picLocks noChangeAspect="1" noChangeArrowheads="1"/>
          </p:cNvPicPr>
          <p:nvPr/>
        </p:nvPicPr>
        <p:blipFill>
          <a:blip r:embed="rId3"/>
          <a:srcRect/>
          <a:stretch>
            <a:fillRect/>
          </a:stretch>
        </p:blipFill>
        <p:spPr bwMode="auto">
          <a:xfrm>
            <a:off x="304800" y="228600"/>
            <a:ext cx="8534400" cy="6400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Prophets, Priests and Kings…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600200"/>
            <a:ext cx="6553200" cy="5029200"/>
          </a:xfrm>
        </p:spPr>
        <p:txBody>
          <a:bodyPr>
            <a:normAutofit fontScale="92500" lnSpcReduction="20000"/>
          </a:bodyPr>
          <a:lstStyle/>
          <a:p>
            <a:r>
              <a:rPr lang="en-US" dirty="0" smtClean="0"/>
              <a:t>Every major city has its ‘prophets, priests and kings’</a:t>
            </a:r>
            <a:br>
              <a:rPr lang="en-US" dirty="0" smtClean="0"/>
            </a:br>
            <a:endParaRPr lang="en-US" dirty="0" smtClean="0"/>
          </a:p>
          <a:p>
            <a:r>
              <a:rPr lang="en-US" b="1" dirty="0" smtClean="0"/>
              <a:t>Kings:  </a:t>
            </a:r>
            <a:r>
              <a:rPr lang="en-US" dirty="0" smtClean="0"/>
              <a:t>Mayor, police chief, politicians &amp; community elders, rich powerful and influential people</a:t>
            </a:r>
            <a:br>
              <a:rPr lang="en-US" dirty="0" smtClean="0"/>
            </a:br>
            <a:endParaRPr lang="en-US" dirty="0" smtClean="0"/>
          </a:p>
          <a:p>
            <a:r>
              <a:rPr lang="en-US" b="1" dirty="0" smtClean="0"/>
              <a:t>Priests: </a:t>
            </a:r>
            <a:r>
              <a:rPr lang="en-US" dirty="0" smtClean="0"/>
              <a:t>Serve the deity of the city – God, Mammon, Luck/</a:t>
            </a:r>
            <a:r>
              <a:rPr lang="en-US" dirty="0" err="1" smtClean="0"/>
              <a:t>feng-shui</a:t>
            </a:r>
            <a:r>
              <a:rPr lang="en-US" dirty="0" smtClean="0"/>
              <a:t>, Buddha, Allah etc.</a:t>
            </a:r>
            <a:br>
              <a:rPr lang="en-US" dirty="0" smtClean="0"/>
            </a:br>
            <a:endParaRPr lang="en-US" dirty="0" smtClean="0"/>
          </a:p>
          <a:p>
            <a:r>
              <a:rPr lang="en-US" b="1" dirty="0" smtClean="0"/>
              <a:t>Prophets: </a:t>
            </a:r>
            <a:r>
              <a:rPr lang="en-US" dirty="0" smtClean="0"/>
              <a:t>Oracles, prophets, some artists (at a spiritual level), singers, communicators, story-tellers, movie makers</a:t>
            </a:r>
            <a:endParaRPr lang="en-US" dirty="0"/>
          </a:p>
        </p:txBody>
      </p:sp>
      <p:pic>
        <p:nvPicPr>
          <p:cNvPr id="4" name="Picture 3" descr="bodypic100504b.jpg"/>
          <p:cNvPicPr>
            <a:picLocks noChangeAspect="1"/>
          </p:cNvPicPr>
          <p:nvPr/>
        </p:nvPicPr>
        <p:blipFill>
          <a:blip r:embed="rId2"/>
          <a:stretch>
            <a:fillRect/>
          </a:stretch>
        </p:blipFill>
        <p:spPr>
          <a:xfrm>
            <a:off x="7162800" y="2743200"/>
            <a:ext cx="1981200" cy="27736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Cities Are Multi-Layered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600200"/>
            <a:ext cx="6096000" cy="4953000"/>
          </a:xfrm>
        </p:spPr>
        <p:txBody>
          <a:bodyPr>
            <a:normAutofit fontScale="92500" lnSpcReduction="10000"/>
          </a:bodyPr>
          <a:lstStyle/>
          <a:p>
            <a:r>
              <a:rPr lang="en-US" dirty="0" smtClean="0"/>
              <a:t>Cities have many levels &amp; social &amp; economic strata</a:t>
            </a:r>
          </a:p>
          <a:p>
            <a:r>
              <a:rPr lang="en-US" dirty="0" smtClean="0"/>
              <a:t>They also may have many active religions (e.g. L.A.)</a:t>
            </a:r>
          </a:p>
          <a:p>
            <a:r>
              <a:rPr lang="en-US" dirty="0" smtClean="0"/>
              <a:t>Underworld communities &amp; gangs</a:t>
            </a:r>
          </a:p>
          <a:p>
            <a:r>
              <a:rPr lang="en-US" dirty="0" smtClean="0"/>
              <a:t>Refugee and migrant communities</a:t>
            </a:r>
          </a:p>
          <a:p>
            <a:r>
              <a:rPr lang="en-US" dirty="0" smtClean="0"/>
              <a:t>High culture</a:t>
            </a:r>
          </a:p>
          <a:p>
            <a:r>
              <a:rPr lang="en-US" dirty="0" smtClean="0"/>
              <a:t>Business, industry and trade</a:t>
            </a:r>
          </a:p>
          <a:p>
            <a:r>
              <a:rPr lang="en-US" dirty="0" smtClean="0"/>
              <a:t>Women often have a completely different life (e.g. in some parts of the Arab world)</a:t>
            </a:r>
            <a:endParaRPr lang="en-US" dirty="0"/>
          </a:p>
        </p:txBody>
      </p:sp>
      <p:pic>
        <p:nvPicPr>
          <p:cNvPr id="4" name="Picture 3" descr="bikie_jester.jpg"/>
          <p:cNvPicPr>
            <a:picLocks noChangeAspect="1"/>
          </p:cNvPicPr>
          <p:nvPr/>
        </p:nvPicPr>
        <p:blipFill>
          <a:blip r:embed="rId2"/>
          <a:stretch>
            <a:fillRect/>
          </a:stretch>
        </p:blipFill>
        <p:spPr>
          <a:xfrm>
            <a:off x="5562600" y="1752600"/>
            <a:ext cx="3276600" cy="199872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413</TotalTime>
  <Words>736</Words>
  <Application>Microsoft Office PowerPoint</Application>
  <PresentationFormat>On-screen Show (4:3)</PresentationFormat>
  <Paragraphs>92</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Praying for your city</vt:lpstr>
      <vt:lpstr>About This Lesson</vt:lpstr>
      <vt:lpstr>Our Prosperity Flows From Our City</vt:lpstr>
      <vt:lpstr>Cities Have “Spiritual Characteristics”</vt:lpstr>
      <vt:lpstr>Characteristics Part 2</vt:lpstr>
      <vt:lpstr>Cities Had Temples &amp; Gods Associated With Them</vt:lpstr>
      <vt:lpstr>Slide 7</vt:lpstr>
      <vt:lpstr>Prophets, Priests and Kings…</vt:lpstr>
      <vt:lpstr>Cities Are Multi-Layered</vt:lpstr>
      <vt:lpstr>Cities Can Experience Judgment</vt:lpstr>
      <vt:lpstr>Cities Can Experience Salvation</vt:lpstr>
      <vt:lpstr>Part 2 – Praying For Cities</vt:lpstr>
      <vt:lpstr>Get A Map &amp; Read Some History</vt:lpstr>
      <vt:lpstr>Repentance, Faith and Unity</vt:lpstr>
      <vt:lpstr>Prayer Walking</vt:lpstr>
      <vt:lpstr>Praying For Cities - 1</vt:lpstr>
      <vt:lpstr>Praying For Cities -2</vt:lpstr>
      <vt:lpstr>Praying For Cities - 3</vt:lpstr>
      <vt:lpstr>Praying For Cities - 4</vt:lpstr>
      <vt:lpstr>Praying For Cities - 5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for your city</dc:title>
  <dc:creator>John Edmiston</dc:creator>
  <cp:lastModifiedBy>John Edmiston</cp:lastModifiedBy>
  <cp:revision>43</cp:revision>
  <dcterms:created xsi:type="dcterms:W3CDTF">2008-07-29T00:31:44Z</dcterms:created>
  <dcterms:modified xsi:type="dcterms:W3CDTF">2008-07-30T18:51:35Z</dcterms:modified>
</cp:coreProperties>
</file>