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60" r:id="rId4"/>
    <p:sldId id="261" r:id="rId5"/>
    <p:sldId id="271" r:id="rId6"/>
    <p:sldId id="258" r:id="rId7"/>
    <p:sldId id="259" r:id="rId8"/>
    <p:sldId id="272" r:id="rId9"/>
    <p:sldId id="273" r:id="rId10"/>
    <p:sldId id="274" r:id="rId11"/>
    <p:sldId id="275" r:id="rId12"/>
    <p:sldId id="262" r:id="rId13"/>
    <p:sldId id="263" r:id="rId14"/>
    <p:sldId id="264" r:id="rId15"/>
    <p:sldId id="265" r:id="rId16"/>
    <p:sldId id="266" r:id="rId17"/>
    <p:sldId id="267" r:id="rId18"/>
    <p:sldId id="268" r:id="rId19"/>
    <p:sldId id="269" r:id="rId20"/>
    <p:sldId id="270" r:id="rId21"/>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2" d="100"/>
          <a:sy n="52" d="100"/>
        </p:scale>
        <p:origin x="-1404" y="-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BDFFAE-C4B6-49C1-8BAF-552A28542975}" type="datetimeFigureOut">
              <a:rPr lang="en-US" smtClean="0"/>
              <a:pPr/>
              <a:t>5/22/2008</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FAB2F-36D3-4792-B058-5B3A73441F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07D2C5D-2356-4026-9958-1B96EC26CF62}" type="datetimeFigureOut">
              <a:rPr lang="en-US" smtClean="0"/>
              <a:pPr/>
              <a:t>5/22/2008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9F6F0-E5D9-471F-BC7C-5D56C83E67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7D2C5D-2356-4026-9958-1B96EC26CF62}" type="datetimeFigureOut">
              <a:rPr lang="en-US" smtClean="0"/>
              <a:pPr/>
              <a:t>5/22/2008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9F6F0-E5D9-471F-BC7C-5D56C83E67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219204"/>
            <a:ext cx="1543050" cy="69490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1219204"/>
            <a:ext cx="4514850" cy="6949017"/>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7D2C5D-2356-4026-9958-1B96EC26CF62}" type="datetimeFigureOut">
              <a:rPr lang="en-US" smtClean="0"/>
              <a:pPr/>
              <a:t>5/22/2008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9F6F0-E5D9-471F-BC7C-5D56C83E67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7D2C5D-2356-4026-9958-1B96EC26CF62}" type="datetimeFigureOut">
              <a:rPr lang="en-US" smtClean="0"/>
              <a:pPr/>
              <a:t>5/22/2008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9F6F0-E5D9-471F-BC7C-5D56C83E67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7764" y="3606220"/>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7D2C5D-2356-4026-9958-1B96EC26CF62}" type="datetimeFigureOut">
              <a:rPr lang="en-US" smtClean="0"/>
              <a:pPr/>
              <a:t>5/22/2008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9F6F0-E5D9-471F-BC7C-5D56C83E67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7D2C5D-2356-4026-9958-1B96EC26CF62}" type="datetimeFigureOut">
              <a:rPr lang="en-US" smtClean="0"/>
              <a:pPr/>
              <a:t>5/22/2008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9F6F0-E5D9-471F-BC7C-5D56C83E67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1"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70" y="2479678"/>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1" y="3352801"/>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70" y="3352801"/>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7D2C5D-2356-4026-9958-1B96EC26CF62}" type="datetimeFigureOut">
              <a:rPr lang="en-US" smtClean="0"/>
              <a:pPr/>
              <a:t>5/22/2008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9F6F0-E5D9-471F-BC7C-5D56C83E67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7D2C5D-2356-4026-9958-1B96EC26CF62}" type="datetimeFigureOut">
              <a:rPr lang="en-US" smtClean="0"/>
              <a:pPr/>
              <a:t>5/22/2008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9F6F0-E5D9-471F-BC7C-5D56C83E67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7D2C5D-2356-4026-9958-1B96EC26CF62}" type="datetimeFigureOut">
              <a:rPr lang="en-US" smtClean="0"/>
              <a:pPr/>
              <a:t>5/22/2008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9F6F0-E5D9-471F-BC7C-5D56C83E67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681288"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7D2C5D-2356-4026-9958-1B96EC26CF62}" type="datetimeFigureOut">
              <a:rPr lang="en-US" smtClean="0"/>
              <a:pPr/>
              <a:t>5/22/2008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9F6F0-E5D9-471F-BC7C-5D56C83E67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457200" y="1569330"/>
            <a:ext cx="1659636" cy="211016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7D2C5D-2356-4026-9958-1B96EC26CF62}" type="datetimeFigureOut">
              <a:rPr lang="en-US" smtClean="0"/>
              <a:pPr/>
              <a:t>5/22/2008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057900" y="8475136"/>
            <a:ext cx="457200" cy="486833"/>
          </a:xfrm>
        </p:spPr>
        <p:txBody>
          <a:bodyPr/>
          <a:lstStyle/>
          <a:p>
            <a:fld id="{4609F6F0-E5D9-471F-BC7C-5D56C83E6796}" type="slidenum">
              <a:rPr lang="en-US" smtClean="0"/>
              <a:pPr/>
              <a:t>‹#›</a:t>
            </a:fld>
            <a:endParaRPr lang="en-US"/>
          </a:p>
        </p:txBody>
      </p:sp>
      <p:sp>
        <p:nvSpPr>
          <p:cNvPr id="3" name="Picture Placeholder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7144" y="7755468"/>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286126" y="8293102"/>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286126"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342900" y="8475136"/>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7D2C5D-2356-4026-9958-1B96EC26CF62}" type="datetimeFigureOut">
              <a:rPr lang="en-US" smtClean="0"/>
              <a:pPr/>
              <a:t>5/22/2008</a:t>
            </a:fld>
            <a:endParaRPr lang="en-US"/>
          </a:p>
        </p:txBody>
      </p:sp>
      <p:sp>
        <p:nvSpPr>
          <p:cNvPr id="22" name="Footer Placeholder 21"/>
          <p:cNvSpPr>
            <a:spLocks noGrp="1"/>
          </p:cNvSpPr>
          <p:nvPr>
            <p:ph type="ftr" sz="quarter" idx="3"/>
          </p:nvPr>
        </p:nvSpPr>
        <p:spPr>
          <a:xfrm>
            <a:off x="2000250" y="8475136"/>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5943600" y="8475136"/>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9F6F0-E5D9-471F-BC7C-5D56C83E6796}" type="slidenum">
              <a:rPr lang="en-US" smtClean="0"/>
              <a:pPr/>
              <a:t>‹#›</a:t>
            </a:fld>
            <a:endParaRPr lang="en-US"/>
          </a:p>
        </p:txBody>
      </p:sp>
      <p:grpSp>
        <p:nvGrpSpPr>
          <p:cNvPr id="2" name="Group 1"/>
          <p:cNvGrpSpPr/>
          <p:nvPr/>
        </p:nvGrpSpPr>
        <p:grpSpPr>
          <a:xfrm>
            <a:off x="-14263" y="269877"/>
            <a:ext cx="6885411" cy="86563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981200"/>
            <a:ext cx="3429000" cy="4876800"/>
          </a:xfrm>
        </p:spPr>
        <p:txBody>
          <a:bodyPr>
            <a:noAutofit/>
          </a:bodyPr>
          <a:lstStyle/>
          <a:p>
            <a:pPr algn="ctr"/>
            <a:r>
              <a:rPr lang="en-US" sz="6000" dirty="0" smtClean="0">
                <a:solidFill>
                  <a:schemeClr val="tx2">
                    <a:lumMod val="60000"/>
                    <a:lumOff val="40000"/>
                  </a:schemeClr>
                </a:solidFill>
                <a:effectLst>
                  <a:outerShdw blurRad="38100" dist="38100" dir="2700000" algn="tl">
                    <a:srgbClr val="000000">
                      <a:alpha val="43137"/>
                    </a:srgbClr>
                  </a:outerShdw>
                </a:effectLst>
                <a:latin typeface="Old English Text MT" pitchFamily="66" charset="0"/>
              </a:rPr>
              <a:t>Authority </a:t>
            </a:r>
            <a:br>
              <a:rPr lang="en-US" sz="6000" dirty="0" smtClean="0">
                <a:solidFill>
                  <a:schemeClr val="tx2">
                    <a:lumMod val="60000"/>
                    <a:lumOff val="40000"/>
                  </a:schemeClr>
                </a:solidFill>
                <a:effectLst>
                  <a:outerShdw blurRad="38100" dist="38100" dir="2700000" algn="tl">
                    <a:srgbClr val="000000">
                      <a:alpha val="43137"/>
                    </a:srgbClr>
                  </a:outerShdw>
                </a:effectLst>
                <a:latin typeface="Old English Text MT" pitchFamily="66" charset="0"/>
              </a:rPr>
            </a:br>
            <a:r>
              <a:rPr lang="en-US" sz="6000" dirty="0" smtClean="0">
                <a:solidFill>
                  <a:schemeClr val="tx2">
                    <a:lumMod val="60000"/>
                    <a:lumOff val="40000"/>
                  </a:schemeClr>
                </a:solidFill>
                <a:effectLst>
                  <a:outerShdw blurRad="38100" dist="38100" dir="2700000" algn="tl">
                    <a:srgbClr val="000000">
                      <a:alpha val="43137"/>
                    </a:srgbClr>
                  </a:outerShdw>
                </a:effectLst>
                <a:latin typeface="Old English Text MT" pitchFamily="66" charset="0"/>
              </a:rPr>
              <a:t>&amp; </a:t>
            </a:r>
            <a:br>
              <a:rPr lang="en-US" sz="6000" dirty="0" smtClean="0">
                <a:solidFill>
                  <a:schemeClr val="tx2">
                    <a:lumMod val="60000"/>
                    <a:lumOff val="40000"/>
                  </a:schemeClr>
                </a:solidFill>
                <a:effectLst>
                  <a:outerShdw blurRad="38100" dist="38100" dir="2700000" algn="tl">
                    <a:srgbClr val="000000">
                      <a:alpha val="43137"/>
                    </a:srgbClr>
                  </a:outerShdw>
                </a:effectLst>
                <a:latin typeface="Old English Text MT" pitchFamily="66" charset="0"/>
              </a:rPr>
            </a:br>
            <a:r>
              <a:rPr lang="en-US" sz="6000" dirty="0" smtClean="0">
                <a:solidFill>
                  <a:schemeClr val="tx2">
                    <a:lumMod val="60000"/>
                    <a:lumOff val="40000"/>
                  </a:schemeClr>
                </a:solidFill>
                <a:effectLst>
                  <a:outerShdw blurRad="38100" dist="38100" dir="2700000" algn="tl">
                    <a:srgbClr val="000000">
                      <a:alpha val="43137"/>
                    </a:srgbClr>
                  </a:outerShdw>
                </a:effectLst>
                <a:latin typeface="Old English Text MT" pitchFamily="66" charset="0"/>
              </a:rPr>
              <a:t>Power</a:t>
            </a:r>
            <a:br>
              <a:rPr lang="en-US" sz="6000" dirty="0" smtClean="0">
                <a:solidFill>
                  <a:schemeClr val="tx2">
                    <a:lumMod val="60000"/>
                    <a:lumOff val="40000"/>
                  </a:schemeClr>
                </a:solidFill>
                <a:effectLst>
                  <a:outerShdw blurRad="38100" dist="38100" dir="2700000" algn="tl">
                    <a:srgbClr val="000000">
                      <a:alpha val="43137"/>
                    </a:srgbClr>
                  </a:outerShdw>
                </a:effectLst>
                <a:latin typeface="Old English Text MT" pitchFamily="66" charset="0"/>
              </a:rPr>
            </a:br>
            <a:r>
              <a:rPr lang="en-US" sz="6000" dirty="0" smtClean="0">
                <a:solidFill>
                  <a:schemeClr val="tx2">
                    <a:lumMod val="60000"/>
                    <a:lumOff val="40000"/>
                  </a:schemeClr>
                </a:solidFill>
                <a:effectLst>
                  <a:outerShdw blurRad="38100" dist="38100" dir="2700000" algn="tl">
                    <a:srgbClr val="000000">
                      <a:alpha val="43137"/>
                    </a:srgbClr>
                  </a:outerShdw>
                </a:effectLst>
                <a:latin typeface="Old English Text MT" pitchFamily="66" charset="0"/>
              </a:rPr>
              <a:t> In </a:t>
            </a:r>
            <a:br>
              <a:rPr lang="en-US" sz="6000" dirty="0" smtClean="0">
                <a:solidFill>
                  <a:schemeClr val="tx2">
                    <a:lumMod val="60000"/>
                    <a:lumOff val="40000"/>
                  </a:schemeClr>
                </a:solidFill>
                <a:effectLst>
                  <a:outerShdw blurRad="38100" dist="38100" dir="2700000" algn="tl">
                    <a:srgbClr val="000000">
                      <a:alpha val="43137"/>
                    </a:srgbClr>
                  </a:outerShdw>
                </a:effectLst>
                <a:latin typeface="Old English Text MT" pitchFamily="66" charset="0"/>
              </a:rPr>
            </a:br>
            <a:r>
              <a:rPr lang="en-US" sz="6000" dirty="0" smtClean="0">
                <a:solidFill>
                  <a:schemeClr val="tx2">
                    <a:lumMod val="60000"/>
                    <a:lumOff val="40000"/>
                  </a:schemeClr>
                </a:solidFill>
                <a:effectLst>
                  <a:outerShdw blurRad="38100" dist="38100" dir="2700000" algn="tl">
                    <a:srgbClr val="000000">
                      <a:alpha val="43137"/>
                    </a:srgbClr>
                  </a:outerShdw>
                </a:effectLst>
                <a:latin typeface="Old English Text MT" pitchFamily="66" charset="0"/>
              </a:rPr>
              <a:t>Prayer</a:t>
            </a:r>
            <a:endParaRPr lang="en-US" sz="6000" dirty="0">
              <a:solidFill>
                <a:schemeClr val="tx2">
                  <a:lumMod val="60000"/>
                  <a:lumOff val="40000"/>
                </a:schemeClr>
              </a:solidFill>
              <a:effectLst>
                <a:outerShdw blurRad="38100" dist="38100" dir="2700000" algn="tl">
                  <a:srgbClr val="000000">
                    <a:alpha val="43137"/>
                  </a:srgbClr>
                </a:outerShdw>
              </a:effectLst>
              <a:latin typeface="Old English Text MT"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6172200" cy="914400"/>
          </a:xfrm>
        </p:spPr>
        <p:txBody>
          <a:bodyPr/>
          <a:lstStyle/>
          <a:p>
            <a:r>
              <a:rPr lang="en-US" b="1" dirty="0" smtClean="0"/>
              <a:t>The Lower Realms</a:t>
            </a:r>
            <a:endParaRPr lang="en-US" b="1" dirty="0"/>
          </a:p>
        </p:txBody>
      </p:sp>
      <p:sp>
        <p:nvSpPr>
          <p:cNvPr id="3" name="Content Placeholder 2"/>
          <p:cNvSpPr>
            <a:spLocks noGrp="1"/>
          </p:cNvSpPr>
          <p:nvPr>
            <p:ph idx="1"/>
          </p:nvPr>
        </p:nvSpPr>
        <p:spPr>
          <a:xfrm>
            <a:off x="304800" y="1828800"/>
            <a:ext cx="6248400" cy="7010400"/>
          </a:xfrm>
        </p:spPr>
        <p:txBody>
          <a:bodyPr>
            <a:normAutofit fontScale="70000" lnSpcReduction="20000"/>
          </a:bodyPr>
          <a:lstStyle/>
          <a:p>
            <a:r>
              <a:rPr lang="en-US" sz="3300" b="1" dirty="0" smtClean="0"/>
              <a:t>Earth esp. “The Face Of The Earth”</a:t>
            </a:r>
            <a:r>
              <a:rPr lang="en-US" sz="3300" dirty="0" smtClean="0"/>
              <a:t> (Genesis 6:1, Acts 17:26Job 1:7,2:2, 1 Peter 5:8) – the place of human habitation, also where Satan prowls, and will be cast down to in the end times.</a:t>
            </a:r>
            <a:br>
              <a:rPr lang="en-US" sz="3300" dirty="0" smtClean="0"/>
            </a:br>
            <a:r>
              <a:rPr lang="en-US" sz="3300" b="1" dirty="0" smtClean="0"/>
              <a:t>Hades/</a:t>
            </a:r>
            <a:r>
              <a:rPr lang="en-US" sz="3300" b="1" dirty="0" smtClean="0"/>
              <a:t> The Grave/Under The Earth /In The Sea/The Deep</a:t>
            </a:r>
            <a:r>
              <a:rPr lang="en-US" sz="3300" dirty="0" smtClean="0"/>
              <a:t> (Genesis 1:2, Exodus 20:4, Deuteronomy  5:8, Job 28:14, Philippians 2:10, Revelation 5:3) – the place human bodies, </a:t>
            </a:r>
            <a:r>
              <a:rPr lang="en-US" sz="3300" dirty="0" smtClean="0"/>
              <a:t>human souls before </a:t>
            </a:r>
            <a:r>
              <a:rPr lang="en-US" sz="3300" dirty="0" smtClean="0"/>
              <a:t>the cross, and the strange creatures of the deep dwell.  In </a:t>
            </a:r>
            <a:r>
              <a:rPr lang="en-US" sz="3300" dirty="0" smtClean="0"/>
              <a:t>1 </a:t>
            </a:r>
            <a:r>
              <a:rPr lang="en-US" sz="3300" dirty="0" smtClean="0"/>
              <a:t>Samuel 28:15 the prophet is “brought up” by the witch of </a:t>
            </a:r>
            <a:r>
              <a:rPr lang="en-US" sz="3300" dirty="0" err="1" smtClean="0"/>
              <a:t>Endor</a:t>
            </a:r>
            <a:r>
              <a:rPr lang="en-US" sz="3300" dirty="0" smtClean="0"/>
              <a:t>. </a:t>
            </a:r>
            <a:r>
              <a:rPr lang="en-US" sz="3300" dirty="0" smtClean="0"/>
              <a:t>Presently </a:t>
            </a:r>
            <a:r>
              <a:rPr lang="en-US" sz="3300" dirty="0" smtClean="0"/>
              <a:t>where the souls of the disgraced dead </a:t>
            </a:r>
            <a:r>
              <a:rPr lang="en-US" sz="3300" dirty="0" smtClean="0"/>
              <a:t>dwell.  n </a:t>
            </a:r>
            <a:r>
              <a:rPr lang="en-US" sz="3300" dirty="0" smtClean="0"/>
              <a:t>Matthew 27:52,53 there is a partial resurrection of the righteous OT saints “from the graves”.</a:t>
            </a:r>
            <a:br>
              <a:rPr lang="en-US" sz="3300" dirty="0" smtClean="0"/>
            </a:br>
            <a:r>
              <a:rPr lang="en-US" sz="3300" dirty="0" smtClean="0"/>
              <a:t> </a:t>
            </a:r>
            <a:r>
              <a:rPr lang="en-US" sz="3300" b="1" dirty="0" smtClean="0"/>
              <a:t>Abyss/the Bottomless </a:t>
            </a:r>
            <a:r>
              <a:rPr lang="en-US" sz="3300" b="1" dirty="0" smtClean="0"/>
              <a:t>Pit/</a:t>
            </a:r>
            <a:r>
              <a:rPr lang="en-US" sz="3300" dirty="0" smtClean="0"/>
              <a:t>(Isaiah </a:t>
            </a:r>
            <a:r>
              <a:rPr lang="en-US" sz="3300" dirty="0" smtClean="0"/>
              <a:t>14:11-15; Numbers 16:33, Ezekiel 32:15-18 Luke 8:31, 10:7, Revelation 9:1,2; 20:1-3) </a:t>
            </a:r>
            <a:r>
              <a:rPr lang="en-US" sz="3300" dirty="0" smtClean="0"/>
              <a:t>– where confined </a:t>
            </a:r>
            <a:r>
              <a:rPr lang="en-US" sz="3300" dirty="0" smtClean="0"/>
              <a:t>demons dwell</a:t>
            </a:r>
            <a:br>
              <a:rPr lang="en-US" sz="3300" dirty="0" smtClean="0"/>
            </a:br>
            <a:r>
              <a:rPr lang="en-US" sz="3300" dirty="0" smtClean="0"/>
              <a:t> </a:t>
            </a:r>
            <a:r>
              <a:rPr lang="en-US" sz="3300" b="1" dirty="0" smtClean="0"/>
              <a:t>The Lake of Fire</a:t>
            </a:r>
            <a:r>
              <a:rPr lang="en-US" sz="3300" dirty="0" smtClean="0"/>
              <a:t> (Revelation 19;20, 20:10-15) – a future place of eternal punishment prepared for the Devil and his angels and those who accept the mark of the Beast.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737616"/>
          </a:xfrm>
        </p:spPr>
        <p:txBody>
          <a:bodyPr>
            <a:normAutofit fontScale="90000"/>
          </a:bodyPr>
          <a:lstStyle/>
          <a:p>
            <a:r>
              <a:rPr lang="en-US" b="1" dirty="0" smtClean="0"/>
              <a:t>Lower Realms - 2</a:t>
            </a:r>
            <a:endParaRPr lang="en-US" b="1" dirty="0"/>
          </a:p>
        </p:txBody>
      </p:sp>
      <p:sp>
        <p:nvSpPr>
          <p:cNvPr id="3" name="Content Placeholder 2"/>
          <p:cNvSpPr>
            <a:spLocks noGrp="1"/>
          </p:cNvSpPr>
          <p:nvPr>
            <p:ph idx="1"/>
          </p:nvPr>
        </p:nvSpPr>
        <p:spPr>
          <a:xfrm>
            <a:off x="342900" y="1752600"/>
            <a:ext cx="6172200" cy="7391400"/>
          </a:xfrm>
        </p:spPr>
        <p:txBody>
          <a:bodyPr>
            <a:normAutofit fontScale="85000" lnSpcReduction="20000"/>
          </a:bodyPr>
          <a:lstStyle/>
          <a:p>
            <a:r>
              <a:rPr lang="en-US" sz="2800" b="1" dirty="0" smtClean="0"/>
              <a:t>“</a:t>
            </a:r>
            <a:r>
              <a:rPr lang="en-US" sz="2800" b="1" dirty="0" err="1" smtClean="0"/>
              <a:t>Sheol</a:t>
            </a:r>
            <a:r>
              <a:rPr lang="en-US" sz="2800" b="1" dirty="0" smtClean="0"/>
              <a:t>” </a:t>
            </a:r>
            <a:r>
              <a:rPr lang="en-US" sz="2800" dirty="0" smtClean="0"/>
              <a:t>is a general Hebrew term covering the entire world of the dead. Luke 16 indicates that Abraham’s bosom is a place of comfort in the OT world of the dead. Job indicates that some of the dead experienced rest and reunion with relatives hence the term ‘gathered to one’s people”. (Job 3:17-22, Genesis 15:15, 25:8,17; Deut 32:50).  Abraham’s Bosom was emptied at the </a:t>
            </a:r>
            <a:r>
              <a:rPr lang="en-US" sz="2800" dirty="0" err="1" smtClean="0"/>
              <a:t>croso</a:t>
            </a:r>
            <a:r>
              <a:rPr lang="en-US" sz="2800" dirty="0" smtClean="0"/>
              <a:t>.</a:t>
            </a:r>
          </a:p>
          <a:p>
            <a:r>
              <a:rPr lang="en-US" sz="2800" b="1" dirty="0" err="1" smtClean="0"/>
              <a:t>Abbadon</a:t>
            </a:r>
            <a:r>
              <a:rPr lang="en-US" sz="2800" b="1" dirty="0" smtClean="0"/>
              <a:t> or Destruction (</a:t>
            </a:r>
            <a:r>
              <a:rPr lang="en-US" sz="2800" dirty="0" smtClean="0"/>
              <a:t>Gk </a:t>
            </a:r>
            <a:r>
              <a:rPr lang="en-US" sz="2800" dirty="0" err="1" smtClean="0"/>
              <a:t>Apollyon</a:t>
            </a:r>
            <a:r>
              <a:rPr lang="en-US" sz="2800" dirty="0" smtClean="0"/>
              <a:t>) is the name of the angel that guards the Pit (Revelation 9:11) and thus Hell is given the name </a:t>
            </a:r>
            <a:r>
              <a:rPr lang="en-US" sz="2800" dirty="0" err="1" smtClean="0"/>
              <a:t>Abaddon</a:t>
            </a:r>
            <a:r>
              <a:rPr lang="en-US" sz="2800" dirty="0" smtClean="0"/>
              <a:t> in Job 26:6, 28:22, Proverbs 15;11. It is seen as a place of silence, loss of identity and oblivion as well as of torment. There is no knowledge of God just active torment and judgment. (</a:t>
            </a:r>
            <a:r>
              <a:rPr lang="en-US" sz="2800" dirty="0" err="1" smtClean="0"/>
              <a:t>Pslam</a:t>
            </a:r>
            <a:r>
              <a:rPr lang="en-US" sz="2800" dirty="0" smtClean="0"/>
              <a:t> 6:5, 88:12, Deut 32:22) God’s Presence is till there – as wrath. (Psalm 139;8)</a:t>
            </a:r>
          </a:p>
          <a:p>
            <a:r>
              <a:rPr lang="en-US" sz="2800" b="1" dirty="0" err="1" smtClean="0"/>
              <a:t>Tartarus</a:t>
            </a:r>
            <a:r>
              <a:rPr lang="en-US" sz="2800" dirty="0" smtClean="0"/>
              <a:t> was the legendary Greek place of extreme torment.  2 Peter 2:4 indicates that the rebellious demons were confined here. It seems equivalent to the Pit.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966216"/>
          </a:xfrm>
        </p:spPr>
        <p:txBody>
          <a:bodyPr>
            <a:normAutofit fontScale="90000"/>
          </a:bodyPr>
          <a:lstStyle/>
          <a:p>
            <a:r>
              <a:rPr lang="en-US" b="1" dirty="0" smtClean="0"/>
              <a:t>The Rebels Against God</a:t>
            </a:r>
            <a:endParaRPr lang="en-US" b="1" dirty="0"/>
          </a:p>
        </p:txBody>
      </p:sp>
      <p:sp>
        <p:nvSpPr>
          <p:cNvPr id="3" name="Content Placeholder 2"/>
          <p:cNvSpPr>
            <a:spLocks noGrp="1"/>
          </p:cNvSpPr>
          <p:nvPr>
            <p:ph idx="1"/>
          </p:nvPr>
        </p:nvSpPr>
        <p:spPr>
          <a:xfrm>
            <a:off x="228600" y="2057400"/>
            <a:ext cx="6400800" cy="6858000"/>
          </a:xfrm>
        </p:spPr>
        <p:txBody>
          <a:bodyPr>
            <a:normAutofit lnSpcReduction="10000"/>
          </a:bodyPr>
          <a:lstStyle/>
          <a:p>
            <a:r>
              <a:rPr lang="en-US" sz="2400" dirty="0" smtClean="0"/>
              <a:t>The </a:t>
            </a:r>
            <a:r>
              <a:rPr lang="en-US" sz="2400" b="1" dirty="0" smtClean="0"/>
              <a:t>angels </a:t>
            </a:r>
            <a:r>
              <a:rPr lang="en-US" sz="2400" dirty="0" smtClean="0"/>
              <a:t>who sinned (2 Peter 2:4) and are now kept </a:t>
            </a:r>
            <a:r>
              <a:rPr lang="en-US" sz="2400" i="1" u="sng" dirty="0" smtClean="0"/>
              <a:t>in chains awaiting judgment</a:t>
            </a:r>
            <a:br>
              <a:rPr lang="en-US" sz="2400" i="1" u="sng" dirty="0" smtClean="0"/>
            </a:br>
            <a:endParaRPr lang="en-US" sz="2400" i="1" u="sng" dirty="0" smtClean="0"/>
          </a:p>
          <a:p>
            <a:r>
              <a:rPr lang="en-US" sz="2400" dirty="0" smtClean="0"/>
              <a:t>Those who are ‘</a:t>
            </a:r>
            <a:r>
              <a:rPr lang="en-US" sz="2400" b="1" dirty="0" smtClean="0"/>
              <a:t>principalities and powers</a:t>
            </a:r>
            <a:r>
              <a:rPr lang="en-US" sz="2400" dirty="0" smtClean="0"/>
              <a:t> </a:t>
            </a:r>
            <a:r>
              <a:rPr lang="en-US" sz="2400" i="1" u="sng" dirty="0" smtClean="0"/>
              <a:t>in the heavenly realms</a:t>
            </a:r>
            <a:r>
              <a:rPr lang="en-US" sz="2400" dirty="0" smtClean="0"/>
              <a:t>’  and ‘</a:t>
            </a:r>
            <a:r>
              <a:rPr lang="en-US" sz="2400" i="1" u="sng" dirty="0" smtClean="0"/>
              <a:t>of the air</a:t>
            </a:r>
            <a:r>
              <a:rPr lang="en-US" sz="2400" dirty="0" smtClean="0"/>
              <a:t>’ (Ephesians 6:10, 2:1-4) and which influence mankind today (2 Thessalonians 2:7,9)</a:t>
            </a:r>
            <a:br>
              <a:rPr lang="en-US" sz="2400" dirty="0" smtClean="0"/>
            </a:br>
            <a:endParaRPr lang="en-US" sz="2400" dirty="0" smtClean="0"/>
          </a:p>
          <a:p>
            <a:r>
              <a:rPr lang="en-US" sz="2400" dirty="0" smtClean="0"/>
              <a:t>The </a:t>
            </a:r>
            <a:r>
              <a:rPr lang="en-US" sz="2400" b="1" dirty="0" smtClean="0"/>
              <a:t>demons and unclean spirits </a:t>
            </a:r>
            <a:r>
              <a:rPr lang="en-US" sz="2400" dirty="0" smtClean="0"/>
              <a:t>that </a:t>
            </a:r>
            <a:r>
              <a:rPr lang="en-US" sz="2400" i="1" u="sng" dirty="0" smtClean="0"/>
              <a:t>dwell in human bodies </a:t>
            </a:r>
            <a:r>
              <a:rPr lang="en-US" sz="2400" dirty="0" smtClean="0"/>
              <a:t>and even seek water. (Matthew 8:28-34, 12:22-28, 43-45)</a:t>
            </a:r>
            <a:br>
              <a:rPr lang="en-US" sz="2400" dirty="0" smtClean="0"/>
            </a:br>
            <a:endParaRPr lang="en-US" sz="2400" dirty="0" smtClean="0"/>
          </a:p>
          <a:p>
            <a:r>
              <a:rPr lang="en-US" sz="2400" dirty="0" smtClean="0"/>
              <a:t>These beings only have the authority that we grant them through sin because they have no authority from God</a:t>
            </a:r>
            <a:br>
              <a:rPr lang="en-US" sz="2400" dirty="0" smtClean="0"/>
            </a:br>
            <a:endParaRPr lang="en-US" sz="2400" dirty="0" smtClean="0"/>
          </a:p>
          <a:p>
            <a:r>
              <a:rPr lang="en-US" sz="2400" dirty="0" smtClean="0"/>
              <a:t>They do have a certain amount of power and wicked energy</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661416"/>
          </a:xfrm>
        </p:spPr>
        <p:txBody>
          <a:bodyPr>
            <a:normAutofit fontScale="90000"/>
          </a:bodyPr>
          <a:lstStyle/>
          <a:p>
            <a:r>
              <a:rPr lang="en-US" b="1" dirty="0" smtClean="0"/>
              <a:t>Our Role…</a:t>
            </a:r>
            <a:endParaRPr lang="en-US" b="1" dirty="0"/>
          </a:p>
        </p:txBody>
      </p:sp>
      <p:sp>
        <p:nvSpPr>
          <p:cNvPr id="3" name="Content Placeholder 2"/>
          <p:cNvSpPr>
            <a:spLocks noGrp="1"/>
          </p:cNvSpPr>
          <p:nvPr>
            <p:ph sz="half" idx="1"/>
          </p:nvPr>
        </p:nvSpPr>
        <p:spPr>
          <a:xfrm>
            <a:off x="0" y="1828800"/>
            <a:ext cx="4191000" cy="6644433"/>
          </a:xfrm>
        </p:spPr>
        <p:txBody>
          <a:bodyPr>
            <a:normAutofit fontScale="92500" lnSpcReduction="20000"/>
          </a:bodyPr>
          <a:lstStyle/>
          <a:p>
            <a:r>
              <a:rPr lang="en-US" dirty="0" smtClean="0"/>
              <a:t>We </a:t>
            </a:r>
            <a:r>
              <a:rPr lang="en-US" b="1" i="1" dirty="0" smtClean="0"/>
              <a:t>cast out </a:t>
            </a:r>
            <a:r>
              <a:rPr lang="en-US" dirty="0" smtClean="0"/>
              <a:t>demons</a:t>
            </a:r>
            <a:br>
              <a:rPr lang="en-US" dirty="0" smtClean="0"/>
            </a:br>
            <a:r>
              <a:rPr lang="en-US" dirty="0" smtClean="0"/>
              <a:t>(Matthew 10:1,8; Mark 3:14,15; 16:17; Luke 9:1,2, 10: 17,18)</a:t>
            </a:r>
            <a:br>
              <a:rPr lang="en-US" dirty="0" smtClean="0"/>
            </a:br>
            <a:endParaRPr lang="en-US" dirty="0" smtClean="0"/>
          </a:p>
          <a:p>
            <a:r>
              <a:rPr lang="en-US" dirty="0" smtClean="0"/>
              <a:t>We </a:t>
            </a:r>
            <a:r>
              <a:rPr lang="en-US" b="1" i="1" dirty="0" smtClean="0"/>
              <a:t>wrestle against </a:t>
            </a:r>
            <a:r>
              <a:rPr lang="en-US" dirty="0" smtClean="0"/>
              <a:t>principalities and powers</a:t>
            </a:r>
            <a:br>
              <a:rPr lang="en-US" dirty="0" smtClean="0"/>
            </a:br>
            <a:r>
              <a:rPr lang="en-US" dirty="0" smtClean="0"/>
              <a:t>(Ephesians 6:10-18)</a:t>
            </a:r>
            <a:br>
              <a:rPr lang="en-US" dirty="0" smtClean="0"/>
            </a:br>
            <a:endParaRPr lang="en-US" dirty="0" smtClean="0"/>
          </a:p>
          <a:p>
            <a:r>
              <a:rPr lang="en-US" dirty="0" smtClean="0"/>
              <a:t>We will </a:t>
            </a:r>
            <a:r>
              <a:rPr lang="en-US" b="1" i="1" dirty="0" smtClean="0"/>
              <a:t>judge</a:t>
            </a:r>
            <a:r>
              <a:rPr lang="en-US" dirty="0" smtClean="0"/>
              <a:t> the fallen angels </a:t>
            </a:r>
            <a:br>
              <a:rPr lang="en-US" dirty="0" smtClean="0"/>
            </a:br>
            <a:r>
              <a:rPr lang="en-US" dirty="0" smtClean="0"/>
              <a:t>(1 Corinthians 6:2,3)</a:t>
            </a:r>
            <a:br>
              <a:rPr lang="en-US" dirty="0" smtClean="0"/>
            </a:br>
            <a:endParaRPr lang="en-US" dirty="0" smtClean="0"/>
          </a:p>
          <a:p>
            <a:r>
              <a:rPr lang="en-US" dirty="0" smtClean="0"/>
              <a:t>We will </a:t>
            </a:r>
            <a:r>
              <a:rPr lang="en-US" b="1" i="1" dirty="0" smtClean="0"/>
              <a:t>crush</a:t>
            </a:r>
            <a:r>
              <a:rPr lang="en-US" dirty="0" smtClean="0"/>
              <a:t> Satan under our feet (Romans 16:20)</a:t>
            </a:r>
            <a:br>
              <a:rPr lang="en-US" dirty="0" smtClean="0"/>
            </a:br>
            <a:endParaRPr lang="en-US" dirty="0" smtClean="0"/>
          </a:p>
          <a:p>
            <a:r>
              <a:rPr lang="en-US" dirty="0" smtClean="0"/>
              <a:t>This is done by the delegated authority we receive from God and by His power and assistance</a:t>
            </a:r>
            <a:endParaRPr lang="en-US" dirty="0"/>
          </a:p>
        </p:txBody>
      </p:sp>
      <p:sp>
        <p:nvSpPr>
          <p:cNvPr id="4" name="Content Placeholder 3"/>
          <p:cNvSpPr>
            <a:spLocks noGrp="1"/>
          </p:cNvSpPr>
          <p:nvPr>
            <p:ph sz="half" idx="2"/>
          </p:nvPr>
        </p:nvSpPr>
        <p:spPr>
          <a:xfrm>
            <a:off x="4343400" y="1828800"/>
            <a:ext cx="2171700" cy="6644433"/>
          </a:xfrm>
        </p:spPr>
        <p:txBody>
          <a:bodyPr>
            <a:normAutofit fontScale="92500" lnSpcReduction="20000"/>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890016"/>
          </a:xfrm>
        </p:spPr>
        <p:txBody>
          <a:bodyPr/>
          <a:lstStyle/>
          <a:p>
            <a:r>
              <a:rPr lang="en-US" b="1" dirty="0" smtClean="0"/>
              <a:t>Receiving Authority</a:t>
            </a:r>
            <a:endParaRPr lang="en-US" b="1" dirty="0"/>
          </a:p>
        </p:txBody>
      </p:sp>
      <p:sp>
        <p:nvSpPr>
          <p:cNvPr id="3" name="Content Placeholder 2"/>
          <p:cNvSpPr>
            <a:spLocks noGrp="1"/>
          </p:cNvSpPr>
          <p:nvPr>
            <p:ph idx="1"/>
          </p:nvPr>
        </p:nvSpPr>
        <p:spPr>
          <a:xfrm>
            <a:off x="342900" y="1828800"/>
            <a:ext cx="6172200" cy="7086600"/>
          </a:xfrm>
        </p:spPr>
        <p:txBody>
          <a:bodyPr>
            <a:normAutofit fontScale="92500" lnSpcReduction="10000"/>
          </a:bodyPr>
          <a:lstStyle/>
          <a:p>
            <a:r>
              <a:rPr lang="en-US" dirty="0" smtClean="0"/>
              <a:t>Great authority can be given in an instant:</a:t>
            </a:r>
            <a:br>
              <a:rPr lang="en-US" dirty="0" smtClean="0"/>
            </a:br>
            <a:r>
              <a:rPr lang="en-US" dirty="0" smtClean="0"/>
              <a:t>Joseph, Daniel, Queen Esther etc.</a:t>
            </a:r>
            <a:br>
              <a:rPr lang="en-US" dirty="0" smtClean="0"/>
            </a:br>
            <a:endParaRPr lang="en-US" dirty="0" smtClean="0"/>
          </a:p>
          <a:p>
            <a:r>
              <a:rPr lang="en-US" dirty="0" smtClean="0"/>
              <a:t>It is entirely the decision of the King as to who gets the position of authority. It is not earned.</a:t>
            </a:r>
            <a:br>
              <a:rPr lang="en-US" dirty="0" smtClean="0"/>
            </a:br>
            <a:endParaRPr lang="en-US" dirty="0" smtClean="0"/>
          </a:p>
          <a:p>
            <a:r>
              <a:rPr lang="en-US" dirty="0" smtClean="0"/>
              <a:t>We are given the authority to become sons of God when we believe in His name </a:t>
            </a:r>
            <a:br>
              <a:rPr lang="en-US" dirty="0" smtClean="0"/>
            </a:br>
            <a:r>
              <a:rPr lang="en-US" dirty="0" smtClean="0"/>
              <a:t>(John 1:12, Ephesians 1:19-21, 2:6)</a:t>
            </a:r>
            <a:br>
              <a:rPr lang="en-US" dirty="0" smtClean="0"/>
            </a:br>
            <a:endParaRPr lang="en-US" dirty="0" smtClean="0"/>
          </a:p>
          <a:p>
            <a:r>
              <a:rPr lang="en-US" dirty="0" smtClean="0"/>
              <a:t>The Holy Spirit delegates authority to carry out God’s work (apostles, prophets, evangelists, pastors and teachers)  - </a:t>
            </a:r>
            <a:br>
              <a:rPr lang="en-US" dirty="0" smtClean="0"/>
            </a:br>
            <a:r>
              <a:rPr lang="en-US" dirty="0" smtClean="0"/>
              <a:t>(Acts 20:28, Ephesians 4:11, 2 Timothy 1:11)</a:t>
            </a:r>
            <a:br>
              <a:rPr lang="en-US" dirty="0" smtClean="0"/>
            </a:br>
            <a:endParaRPr lang="en-US" dirty="0" smtClean="0"/>
          </a:p>
          <a:p>
            <a:r>
              <a:rPr lang="en-US" dirty="0" smtClean="0"/>
              <a:t>Faithfulness leads to an increase in authority while careless unfaithfulness leads to a decrease in authority</a:t>
            </a:r>
            <a:br>
              <a:rPr lang="en-US" dirty="0" smtClean="0"/>
            </a:br>
            <a:r>
              <a:rPr lang="en-US" dirty="0" smtClean="0"/>
              <a:t>(Matthew 24:45-51, 25:14-30)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813816"/>
          </a:xfrm>
        </p:spPr>
        <p:txBody>
          <a:bodyPr>
            <a:normAutofit/>
          </a:bodyPr>
          <a:lstStyle/>
          <a:p>
            <a:r>
              <a:rPr lang="en-US" b="1" dirty="0" smtClean="0"/>
              <a:t>Receiving Power</a:t>
            </a:r>
            <a:endParaRPr lang="en-US" b="1" dirty="0"/>
          </a:p>
        </p:txBody>
      </p:sp>
      <p:sp>
        <p:nvSpPr>
          <p:cNvPr id="3" name="Content Placeholder 2"/>
          <p:cNvSpPr>
            <a:spLocks noGrp="1"/>
          </p:cNvSpPr>
          <p:nvPr>
            <p:ph idx="1"/>
          </p:nvPr>
        </p:nvSpPr>
        <p:spPr>
          <a:xfrm>
            <a:off x="342900" y="2057400"/>
            <a:ext cx="6172200" cy="6375400"/>
          </a:xfrm>
        </p:spPr>
        <p:txBody>
          <a:bodyPr>
            <a:normAutofit lnSpcReduction="10000"/>
          </a:bodyPr>
          <a:lstStyle/>
          <a:p>
            <a:r>
              <a:rPr lang="en-US" dirty="0" smtClean="0"/>
              <a:t>Power is given when the Holy Spirit “comes upon” someone to work through them:  Numbers 11:25, 24:2, Judges 14:6,19; 2 Kings 2:9, Matthew 3:16, Mark 1:10, John 1:33)</a:t>
            </a:r>
            <a:br>
              <a:rPr lang="en-US" dirty="0" smtClean="0"/>
            </a:br>
            <a:endParaRPr lang="en-US" dirty="0" smtClean="0"/>
          </a:p>
          <a:p>
            <a:r>
              <a:rPr lang="en-US" dirty="0" smtClean="0"/>
              <a:t>The Holy Spirit comes upon Christians via the baptism in the Holy Spirit:</a:t>
            </a:r>
            <a:br>
              <a:rPr lang="en-US" dirty="0" smtClean="0"/>
            </a:br>
            <a:r>
              <a:rPr lang="en-US" dirty="0" smtClean="0"/>
              <a:t>(Acts 1:8, 2:17,18; 10:44,45; 11:15, 19:6)</a:t>
            </a:r>
            <a:br>
              <a:rPr lang="en-US" dirty="0" smtClean="0"/>
            </a:br>
            <a:endParaRPr lang="en-US" dirty="0" smtClean="0"/>
          </a:p>
          <a:p>
            <a:r>
              <a:rPr lang="en-US" dirty="0" smtClean="0"/>
              <a:t>The Holy Spirit </a:t>
            </a:r>
            <a:r>
              <a:rPr lang="en-US" b="1" i="1" dirty="0" smtClean="0"/>
              <a:t>within u</a:t>
            </a:r>
            <a:r>
              <a:rPr lang="en-US" dirty="0" smtClean="0"/>
              <a:t>s produces wisdom, regeneration and sanctification (e.g. Galatians 5:22,23)</a:t>
            </a:r>
            <a:br>
              <a:rPr lang="en-US" dirty="0" smtClean="0"/>
            </a:br>
            <a:endParaRPr lang="en-US" dirty="0" smtClean="0"/>
          </a:p>
          <a:p>
            <a:r>
              <a:rPr lang="en-US" dirty="0" smtClean="0"/>
              <a:t>The Holy Spirit </a:t>
            </a:r>
            <a:r>
              <a:rPr lang="en-US" b="1" i="1" dirty="0" smtClean="0"/>
              <a:t>upon us </a:t>
            </a:r>
            <a:r>
              <a:rPr lang="en-US" dirty="0" smtClean="0"/>
              <a:t>gives us power in ministry.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890016"/>
          </a:xfrm>
        </p:spPr>
        <p:txBody>
          <a:bodyPr>
            <a:normAutofit/>
          </a:bodyPr>
          <a:lstStyle/>
          <a:p>
            <a:r>
              <a:rPr lang="en-US" b="1" dirty="0" smtClean="0"/>
              <a:t>Receiving “Energy”</a:t>
            </a:r>
            <a:endParaRPr lang="en-US" b="1" dirty="0"/>
          </a:p>
        </p:txBody>
      </p:sp>
      <p:sp>
        <p:nvSpPr>
          <p:cNvPr id="3" name="Content Placeholder 2"/>
          <p:cNvSpPr>
            <a:spLocks noGrp="1"/>
          </p:cNvSpPr>
          <p:nvPr>
            <p:ph idx="1"/>
          </p:nvPr>
        </p:nvSpPr>
        <p:spPr>
          <a:xfrm>
            <a:off x="342900" y="2580640"/>
            <a:ext cx="6172200" cy="6334760"/>
          </a:xfrm>
        </p:spPr>
        <p:txBody>
          <a:bodyPr>
            <a:normAutofit fontScale="92500" lnSpcReduction="20000"/>
          </a:bodyPr>
          <a:lstStyle/>
          <a:p>
            <a:r>
              <a:rPr lang="en-US" dirty="0" smtClean="0"/>
              <a:t>“</a:t>
            </a:r>
            <a:r>
              <a:rPr lang="en-US" dirty="0" err="1" smtClean="0"/>
              <a:t>Energeia</a:t>
            </a:r>
            <a:r>
              <a:rPr lang="en-US" dirty="0" smtClean="0"/>
              <a:t>” power is unleashed by faith – by believing in His name </a:t>
            </a:r>
            <a:br>
              <a:rPr lang="en-US" dirty="0" smtClean="0"/>
            </a:br>
            <a:r>
              <a:rPr lang="en-US" dirty="0" smtClean="0"/>
              <a:t>(Galatians 3:5, Ephesians 1:18,19)</a:t>
            </a:r>
            <a:br>
              <a:rPr lang="en-US" dirty="0" smtClean="0"/>
            </a:br>
            <a:endParaRPr lang="en-US" dirty="0" smtClean="0"/>
          </a:p>
          <a:p>
            <a:r>
              <a:rPr lang="en-US" dirty="0" smtClean="0"/>
              <a:t>It is a gift that is given as the Holy Spirit wills. (1 Corinthians 12:1-11,27-31)</a:t>
            </a:r>
            <a:br>
              <a:rPr lang="en-US" dirty="0" smtClean="0"/>
            </a:br>
            <a:endParaRPr lang="en-US" dirty="0" smtClean="0"/>
          </a:p>
          <a:p>
            <a:r>
              <a:rPr lang="en-US" dirty="0" smtClean="0"/>
              <a:t>It is closely linked to doing miracles and moving mountains and having the ‘energy’ of God working through us in body-life ministry.  (Philippians 4:13, Ephesians 3:7, 4:16)</a:t>
            </a:r>
            <a:br>
              <a:rPr lang="en-US" dirty="0" smtClean="0"/>
            </a:br>
            <a:endParaRPr lang="en-US" dirty="0" smtClean="0"/>
          </a:p>
          <a:p>
            <a:r>
              <a:rPr lang="en-US" dirty="0" smtClean="0"/>
              <a:t>It also works through us via self-purification and humility (getting out  of the way) Philippians 3:7-14</a:t>
            </a:r>
            <a:br>
              <a:rPr lang="en-US" dirty="0" smtClean="0"/>
            </a:br>
            <a:endParaRPr lang="en-US" dirty="0" smtClean="0"/>
          </a:p>
          <a:p>
            <a:r>
              <a:rPr lang="en-US" dirty="0" smtClean="0"/>
              <a:t>The Earthen Vessel </a:t>
            </a:r>
            <a:br>
              <a:rPr lang="en-US" dirty="0" smtClean="0"/>
            </a:br>
            <a:r>
              <a:rPr lang="en-US" dirty="0" smtClean="0"/>
              <a:t>(2 Corinthians 4:7-18,  2 Timothy 2:20,21)</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Purpose…</a:t>
            </a:r>
            <a:endParaRPr lang="en-US" b="1" dirty="0"/>
          </a:p>
        </p:txBody>
      </p:sp>
      <p:sp>
        <p:nvSpPr>
          <p:cNvPr id="3" name="Content Placeholder 2"/>
          <p:cNvSpPr>
            <a:spLocks noGrp="1"/>
          </p:cNvSpPr>
          <p:nvPr>
            <p:ph idx="1"/>
          </p:nvPr>
        </p:nvSpPr>
        <p:spPr>
          <a:xfrm>
            <a:off x="0" y="2580640"/>
            <a:ext cx="6858000" cy="5852160"/>
          </a:xfrm>
        </p:spPr>
        <p:txBody>
          <a:bodyPr>
            <a:normAutofit lnSpcReduction="10000"/>
          </a:bodyPr>
          <a:lstStyle/>
          <a:p>
            <a:r>
              <a:rPr lang="en-US" dirty="0" smtClean="0"/>
              <a:t>“For the building up of the church in love…”  (Ephesians 4:11-16)</a:t>
            </a:r>
            <a:br>
              <a:rPr lang="en-US" dirty="0" smtClean="0"/>
            </a:br>
            <a:endParaRPr lang="en-US" dirty="0" smtClean="0"/>
          </a:p>
          <a:p>
            <a:r>
              <a:rPr lang="en-US" dirty="0" smtClean="0"/>
              <a:t>For mutual benefit (1 Corinthians 12:4-7)</a:t>
            </a:r>
            <a:br>
              <a:rPr lang="en-US" dirty="0" smtClean="0"/>
            </a:br>
            <a:endParaRPr lang="en-US" dirty="0" smtClean="0"/>
          </a:p>
          <a:p>
            <a:r>
              <a:rPr lang="en-US" dirty="0" smtClean="0"/>
              <a:t>For edification and building up (1 Corinthians 14:26, 2 Corinthians 10:8,12:19, 13:10, Jude 1:20))</a:t>
            </a:r>
            <a:br>
              <a:rPr lang="en-US" dirty="0" smtClean="0"/>
            </a:br>
            <a:endParaRPr lang="en-US" dirty="0" smtClean="0"/>
          </a:p>
          <a:p>
            <a:r>
              <a:rPr lang="en-US" dirty="0" smtClean="0"/>
              <a:t>It is not for ‘solo’ purposes but for the greater good</a:t>
            </a:r>
          </a:p>
          <a:p>
            <a:r>
              <a:rPr lang="en-US" dirty="0" smtClean="0"/>
              <a:t>Must be exercised in love</a:t>
            </a:r>
            <a:br>
              <a:rPr lang="en-US" dirty="0" smtClean="0"/>
            </a:br>
            <a:r>
              <a:rPr lang="en-US" dirty="0" smtClean="0"/>
              <a:t> (1 Corinthians 13:1-3)</a:t>
            </a:r>
            <a:br>
              <a:rPr lang="en-US" dirty="0" smtClean="0"/>
            </a:br>
            <a:endParaRPr lang="en-US" dirty="0" smtClean="0"/>
          </a:p>
          <a:p>
            <a:r>
              <a:rPr lang="en-US" dirty="0" smtClean="0"/>
              <a:t>And in the will of God (Matthew 7:21-23)</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966216"/>
          </a:xfrm>
        </p:spPr>
        <p:txBody>
          <a:bodyPr/>
          <a:lstStyle/>
          <a:p>
            <a:r>
              <a:rPr lang="en-US" b="1" dirty="0" smtClean="0"/>
              <a:t>In Practice - 1</a:t>
            </a:r>
            <a:endParaRPr lang="en-US" b="1" dirty="0"/>
          </a:p>
        </p:txBody>
      </p:sp>
      <p:sp>
        <p:nvSpPr>
          <p:cNvPr id="3" name="Content Placeholder 2"/>
          <p:cNvSpPr>
            <a:spLocks noGrp="1"/>
          </p:cNvSpPr>
          <p:nvPr>
            <p:ph idx="1"/>
          </p:nvPr>
        </p:nvSpPr>
        <p:spPr/>
        <p:txBody>
          <a:bodyPr>
            <a:normAutofit/>
          </a:bodyPr>
          <a:lstStyle/>
          <a:p>
            <a:r>
              <a:rPr lang="en-US" b="1" dirty="0" smtClean="0">
                <a:solidFill>
                  <a:schemeClr val="tx2">
                    <a:lumMod val="75000"/>
                  </a:schemeClr>
                </a:solidFill>
              </a:rPr>
              <a:t>Authority</a:t>
            </a:r>
            <a:r>
              <a:rPr lang="en-US" dirty="0" smtClean="0"/>
              <a:t>-  </a:t>
            </a:r>
            <a:r>
              <a:rPr lang="en-US" b="1" dirty="0" smtClean="0"/>
              <a:t>Command Prayer</a:t>
            </a:r>
            <a:r>
              <a:rPr lang="en-US" dirty="0" smtClean="0"/>
              <a:t>, </a:t>
            </a:r>
          </a:p>
          <a:p>
            <a:r>
              <a:rPr lang="en-US" dirty="0" smtClean="0"/>
              <a:t>giving orders, ‘say to this mountain…’ , </a:t>
            </a:r>
          </a:p>
          <a:p>
            <a:r>
              <a:rPr lang="en-US" dirty="0" smtClean="0"/>
              <a:t>Casting out demons ‘with a word</a:t>
            </a:r>
          </a:p>
          <a:p>
            <a:r>
              <a:rPr lang="en-US" dirty="0" smtClean="0"/>
              <a:t>Rebuking sickness</a:t>
            </a:r>
          </a:p>
          <a:p>
            <a:r>
              <a:rPr lang="en-US" dirty="0" smtClean="0"/>
              <a:t>Calling wholeness into being</a:t>
            </a:r>
          </a:p>
          <a:p>
            <a:r>
              <a:rPr lang="en-US" dirty="0" smtClean="0"/>
              <a:t>opening up the boundaries of your faith, mustard-seed faith, believing God, and speaking it into being </a:t>
            </a:r>
          </a:p>
          <a:p>
            <a:r>
              <a:rPr lang="en-US" dirty="0" smtClean="0"/>
              <a:t>Focus on the desired (will of God) picture of perfection</a:t>
            </a:r>
          </a:p>
          <a:p>
            <a:r>
              <a:rPr lang="en-US" dirty="0" smtClean="0"/>
              <a:t>(Matthew 17:20, 21:21, Mark 11:22-26, 1 Corinthians 13:2)</a:t>
            </a:r>
            <a:br>
              <a:rPr lang="en-US" dirty="0" smtClean="0"/>
            </a:b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 Practice - 2</a:t>
            </a:r>
            <a:endParaRPr lang="en-US" b="1" dirty="0"/>
          </a:p>
        </p:txBody>
      </p:sp>
      <p:sp>
        <p:nvSpPr>
          <p:cNvPr id="3" name="Content Placeholder 2"/>
          <p:cNvSpPr>
            <a:spLocks noGrp="1"/>
          </p:cNvSpPr>
          <p:nvPr>
            <p:ph idx="1"/>
          </p:nvPr>
        </p:nvSpPr>
        <p:spPr/>
        <p:txBody>
          <a:bodyPr>
            <a:normAutofit lnSpcReduction="10000"/>
          </a:bodyPr>
          <a:lstStyle/>
          <a:p>
            <a:r>
              <a:rPr lang="en-US" b="1" dirty="0" smtClean="0">
                <a:solidFill>
                  <a:schemeClr val="tx2">
                    <a:lumMod val="75000"/>
                  </a:schemeClr>
                </a:solidFill>
              </a:rPr>
              <a:t>Power &amp; Energy</a:t>
            </a:r>
          </a:p>
          <a:p>
            <a:r>
              <a:rPr lang="en-US" dirty="0" smtClean="0"/>
              <a:t>Ask for the Holy Spirit to come ‘upon you’.  Ask for the baptism in the Holy Spirit. Laying on of hands. </a:t>
            </a:r>
            <a:br>
              <a:rPr lang="en-US" dirty="0" smtClean="0"/>
            </a:br>
            <a:r>
              <a:rPr lang="en-US" dirty="0" smtClean="0"/>
              <a:t>(Acts 8:18,19, Hebrews 6:2)</a:t>
            </a:r>
          </a:p>
          <a:p>
            <a:r>
              <a:rPr lang="en-US" dirty="0" smtClean="0"/>
              <a:t>Seek spiritual gifts (1 Corinthians 14:1,2)</a:t>
            </a:r>
          </a:p>
          <a:p>
            <a:r>
              <a:rPr lang="en-US" dirty="0" smtClean="0"/>
              <a:t>Spend time in worship. </a:t>
            </a:r>
            <a:br>
              <a:rPr lang="en-US" dirty="0" smtClean="0"/>
            </a:br>
            <a:r>
              <a:rPr lang="en-US" dirty="0" smtClean="0"/>
              <a:t>(1 Corinthians 12-14)</a:t>
            </a:r>
          </a:p>
          <a:p>
            <a:r>
              <a:rPr lang="en-US" dirty="0" smtClean="0"/>
              <a:t>Move as the Spirit leads you to move. (Acts 3 – healing of the lame man)</a:t>
            </a:r>
            <a:br>
              <a:rPr lang="en-US" dirty="0" smtClean="0"/>
            </a:br>
            <a:endParaRPr lang="en-US" dirty="0" smtClean="0"/>
          </a:p>
          <a:p>
            <a:r>
              <a:rPr lang="en-US" b="1" dirty="0" smtClean="0">
                <a:solidFill>
                  <a:schemeClr val="tx2">
                    <a:lumMod val="75000"/>
                  </a:schemeClr>
                </a:solidFill>
              </a:rPr>
              <a:t>Energies</a:t>
            </a:r>
            <a:r>
              <a:rPr lang="en-US" dirty="0" smtClean="0"/>
              <a:t> – </a:t>
            </a:r>
            <a:r>
              <a:rPr lang="en-US" b="1" dirty="0" smtClean="0"/>
              <a:t>Releasing Prayer, </a:t>
            </a:r>
            <a:r>
              <a:rPr lang="en-US" dirty="0" smtClean="0"/>
              <a:t>letting Christ in you do the ministry, trusting God to move through you as an earthen vessel.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6172200" cy="966216"/>
          </a:xfrm>
        </p:spPr>
        <p:txBody>
          <a:bodyPr>
            <a:normAutofit/>
          </a:bodyPr>
          <a:lstStyle/>
          <a:p>
            <a:r>
              <a:rPr lang="en-US" b="1" dirty="0" smtClean="0"/>
              <a:t>Authority</a:t>
            </a:r>
            <a:endParaRPr lang="en-US" b="1" dirty="0"/>
          </a:p>
        </p:txBody>
      </p:sp>
      <p:sp>
        <p:nvSpPr>
          <p:cNvPr id="3" name="Content Placeholder 2"/>
          <p:cNvSpPr>
            <a:spLocks noGrp="1"/>
          </p:cNvSpPr>
          <p:nvPr>
            <p:ph idx="1"/>
          </p:nvPr>
        </p:nvSpPr>
        <p:spPr>
          <a:xfrm>
            <a:off x="0" y="2057400"/>
            <a:ext cx="5486400" cy="7543800"/>
          </a:xfrm>
        </p:spPr>
        <p:txBody>
          <a:bodyPr>
            <a:normAutofit lnSpcReduction="10000"/>
          </a:bodyPr>
          <a:lstStyle/>
          <a:p>
            <a:r>
              <a:rPr lang="en-US" sz="3200" b="1" dirty="0" smtClean="0">
                <a:solidFill>
                  <a:schemeClr val="tx2">
                    <a:lumMod val="75000"/>
                  </a:schemeClr>
                </a:solidFill>
              </a:rPr>
              <a:t>Authority</a:t>
            </a:r>
            <a:r>
              <a:rPr lang="en-US" dirty="0" smtClean="0"/>
              <a:t> – (Gk.  “</a:t>
            </a:r>
            <a:r>
              <a:rPr lang="en-US" dirty="0" err="1" smtClean="0"/>
              <a:t>exousia</a:t>
            </a:r>
            <a:r>
              <a:rPr lang="en-US" dirty="0" smtClean="0"/>
              <a:t>’) </a:t>
            </a:r>
            <a:br>
              <a:rPr lang="en-US" dirty="0" smtClean="0"/>
            </a:br>
            <a:endParaRPr lang="en-US" dirty="0" smtClean="0"/>
          </a:p>
          <a:p>
            <a:r>
              <a:rPr lang="en-US" dirty="0" smtClean="0"/>
              <a:t>Positional authority, command authority, the legitimate right to exercise power, privilege, mastery,  magisterial power, the power of a potentate. </a:t>
            </a:r>
            <a:r>
              <a:rPr lang="en-US" dirty="0" smtClean="0"/>
              <a:t/>
            </a:r>
            <a:br>
              <a:rPr lang="en-US" dirty="0" smtClean="0"/>
            </a:br>
            <a:endParaRPr lang="en-US" dirty="0" smtClean="0"/>
          </a:p>
          <a:p>
            <a:r>
              <a:rPr lang="en-US" dirty="0" smtClean="0"/>
              <a:t>Christian authority is always ‘in the name of the Lord Jesus Christ - and is not our own authority to wield as we like. It must do God’s will.</a:t>
            </a:r>
            <a:r>
              <a:rPr lang="en-US" dirty="0" smtClean="0"/>
              <a:t/>
            </a:r>
            <a:br>
              <a:rPr lang="en-US" dirty="0" smtClean="0"/>
            </a:br>
            <a:endParaRPr lang="en-US" dirty="0" smtClean="0"/>
          </a:p>
          <a:p>
            <a:r>
              <a:rPr lang="en-US" dirty="0" smtClean="0"/>
              <a:t>(</a:t>
            </a:r>
            <a:r>
              <a:rPr lang="en-US" i="1" dirty="0" smtClean="0"/>
              <a:t>Matthew 7:29, 8:8-13, Luke 9:1,2; 10:17-19, John 1:12, Acts 26:18, Ephesians 1:20,21;  Revelation 2:26,27;  6:8, 9:3,4; 11:6</a:t>
            </a:r>
            <a:r>
              <a:rPr lang="en-US" dirty="0" smtClean="0"/>
              <a:t>)</a:t>
            </a:r>
          </a:p>
          <a:p>
            <a:pPr>
              <a:buNone/>
            </a:pP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966216"/>
          </a:xfrm>
        </p:spPr>
        <p:txBody>
          <a:bodyPr/>
          <a:lstStyle/>
          <a:p>
            <a:r>
              <a:rPr lang="en-US" dirty="0" smtClean="0"/>
              <a:t>In Practice 3</a:t>
            </a:r>
            <a:endParaRPr lang="en-US" dirty="0"/>
          </a:p>
        </p:txBody>
      </p:sp>
      <p:sp>
        <p:nvSpPr>
          <p:cNvPr id="3" name="Content Placeholder 2"/>
          <p:cNvSpPr>
            <a:spLocks noGrp="1"/>
          </p:cNvSpPr>
          <p:nvPr>
            <p:ph idx="1"/>
          </p:nvPr>
        </p:nvSpPr>
        <p:spPr>
          <a:xfrm>
            <a:off x="342900" y="2057400"/>
            <a:ext cx="6172200" cy="6705600"/>
          </a:xfrm>
        </p:spPr>
        <p:txBody>
          <a:bodyPr>
            <a:normAutofit fontScale="85000" lnSpcReduction="10000"/>
          </a:bodyPr>
          <a:lstStyle/>
          <a:p>
            <a:r>
              <a:rPr lang="en-US" dirty="0" smtClean="0"/>
              <a:t>Mark 6:1-6  And He went out from there and came into His native-place. And His disciples followed Him </a:t>
            </a:r>
            <a:r>
              <a:rPr lang="en-US" i="1" dirty="0" smtClean="0"/>
              <a:t>(3)  Is not this the carpenter, the son of Mary, the brother of James and </a:t>
            </a:r>
            <a:r>
              <a:rPr lang="en-US" i="1" dirty="0" err="1" smtClean="0"/>
              <a:t>Joses</a:t>
            </a:r>
            <a:r>
              <a:rPr lang="en-US" i="1" dirty="0" smtClean="0"/>
              <a:t> and Judas and Simon? And are not his sisters here with us? And they were offended at Him.  (4)  But Jesus said to them, A prophet is not without honor, except in his native-place, and among his own kin, and in his own house.  (5)  And He could do no work of power there, except that He laid His hands on a few sick ones, He healed them.  (6)  And He marveled because of their unbelief. And He went around the villages, in a circuit, teaching.</a:t>
            </a:r>
            <a:br>
              <a:rPr lang="en-US" i="1" dirty="0" smtClean="0"/>
            </a:br>
            <a:endParaRPr lang="en-US" i="1" dirty="0" smtClean="0"/>
          </a:p>
          <a:p>
            <a:r>
              <a:rPr lang="en-US" dirty="0" smtClean="0"/>
              <a:t>Jesus who had great power and authority was </a:t>
            </a:r>
            <a:r>
              <a:rPr lang="en-US" b="1" dirty="0" smtClean="0"/>
              <a:t>UNABLE</a:t>
            </a:r>
            <a:r>
              <a:rPr lang="en-US" dirty="0" smtClean="0"/>
              <a:t> to do any </a:t>
            </a:r>
            <a:r>
              <a:rPr lang="en-US" b="1" i="1" dirty="0" smtClean="0"/>
              <a:t>mighty works (</a:t>
            </a:r>
            <a:r>
              <a:rPr lang="en-US" b="1" i="1" dirty="0" err="1" smtClean="0"/>
              <a:t>dunamin</a:t>
            </a:r>
            <a:r>
              <a:rPr lang="en-US" b="1" i="1" dirty="0" smtClean="0"/>
              <a:t>) </a:t>
            </a:r>
            <a:r>
              <a:rPr lang="en-US" dirty="0" smtClean="0"/>
              <a:t>in Nazareth because ‘of their unbelief’. </a:t>
            </a:r>
            <a:br>
              <a:rPr lang="en-US" dirty="0" smtClean="0"/>
            </a:br>
            <a:endParaRPr lang="en-US" dirty="0" smtClean="0"/>
          </a:p>
          <a:p>
            <a:r>
              <a:rPr lang="en-US" dirty="0" smtClean="0"/>
              <a:t>Skepticism kills the ability of even the best healer or  miracle worker</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6172200" cy="1524000"/>
          </a:xfrm>
        </p:spPr>
        <p:txBody>
          <a:bodyPr/>
          <a:lstStyle/>
          <a:p>
            <a:r>
              <a:rPr lang="en-US" b="1" dirty="0" smtClean="0"/>
              <a:t>Power</a:t>
            </a:r>
            <a:endParaRPr lang="en-US" b="1" dirty="0"/>
          </a:p>
        </p:txBody>
      </p:sp>
      <p:sp>
        <p:nvSpPr>
          <p:cNvPr id="3" name="Content Placeholder 2"/>
          <p:cNvSpPr>
            <a:spLocks noGrp="1"/>
          </p:cNvSpPr>
          <p:nvPr>
            <p:ph sz="half" idx="1"/>
          </p:nvPr>
        </p:nvSpPr>
        <p:spPr>
          <a:xfrm>
            <a:off x="0" y="2560113"/>
            <a:ext cx="5181600" cy="3154887"/>
          </a:xfrm>
        </p:spPr>
        <p:txBody>
          <a:bodyPr>
            <a:normAutofit/>
          </a:bodyPr>
          <a:lstStyle/>
          <a:p>
            <a:r>
              <a:rPr lang="en-US" sz="3200" b="1" dirty="0" smtClean="0">
                <a:solidFill>
                  <a:schemeClr val="tx2">
                    <a:lumMod val="75000"/>
                  </a:schemeClr>
                </a:solidFill>
              </a:rPr>
              <a:t>Power</a:t>
            </a:r>
            <a:r>
              <a:rPr lang="en-US" sz="3200" dirty="0" smtClean="0"/>
              <a:t> </a:t>
            </a:r>
            <a:r>
              <a:rPr lang="en-US" dirty="0" smtClean="0"/>
              <a:t> - (Gk.  ‘</a:t>
            </a:r>
            <a:r>
              <a:rPr lang="en-US" dirty="0" err="1" smtClean="0"/>
              <a:t>dunamis</a:t>
            </a:r>
            <a:r>
              <a:rPr lang="en-US" dirty="0" smtClean="0"/>
              <a:t>’)</a:t>
            </a:r>
          </a:p>
          <a:p>
            <a:r>
              <a:rPr lang="en-US" dirty="0" smtClean="0"/>
              <a:t> the ability to do something or to make something possible. </a:t>
            </a:r>
          </a:p>
          <a:p>
            <a:r>
              <a:rPr lang="en-US" dirty="0" smtClean="0"/>
              <a:t>Miraculous power, God’s power, </a:t>
            </a:r>
          </a:p>
          <a:p>
            <a:r>
              <a:rPr lang="en-US" dirty="0" smtClean="0"/>
              <a:t>A mighty work, ability, abundance, power, strength. </a:t>
            </a:r>
            <a:endParaRPr lang="en-US" dirty="0"/>
          </a:p>
        </p:txBody>
      </p:sp>
      <p:sp>
        <p:nvSpPr>
          <p:cNvPr id="4" name="Content Placeholder 3"/>
          <p:cNvSpPr>
            <a:spLocks noGrp="1"/>
          </p:cNvSpPr>
          <p:nvPr>
            <p:ph sz="half" idx="2"/>
          </p:nvPr>
        </p:nvSpPr>
        <p:spPr>
          <a:xfrm>
            <a:off x="0" y="5791200"/>
            <a:ext cx="6858000" cy="1981200"/>
          </a:xfrm>
        </p:spPr>
        <p:txBody>
          <a:bodyPr>
            <a:normAutofit/>
          </a:bodyPr>
          <a:lstStyle/>
          <a:p>
            <a:r>
              <a:rPr lang="en-US" i="1" dirty="0" smtClean="0"/>
              <a:t>(Matthew 17:20, 19:26, Mark 9:23, Luke 1:37, Matthew 11:21, 14:1,2; 22:29,  24:29,30; 26:64; Mark 5:30, 9:1,39; Luke 1:7, 4:6,36; 6:19, Acts 1:8</a:t>
            </a:r>
            <a:r>
              <a:rPr lang="en-US" dirty="0" smtClean="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042416"/>
          </a:xfrm>
        </p:spPr>
        <p:txBody>
          <a:bodyPr/>
          <a:lstStyle/>
          <a:p>
            <a:r>
              <a:rPr lang="en-US" b="1" dirty="0" smtClean="0"/>
              <a:t>Energies</a:t>
            </a:r>
            <a:endParaRPr lang="en-US" b="1" dirty="0"/>
          </a:p>
        </p:txBody>
      </p:sp>
      <p:sp>
        <p:nvSpPr>
          <p:cNvPr id="3" name="Content Placeholder 2"/>
          <p:cNvSpPr>
            <a:spLocks noGrp="1"/>
          </p:cNvSpPr>
          <p:nvPr>
            <p:ph sz="half" idx="1"/>
          </p:nvPr>
        </p:nvSpPr>
        <p:spPr>
          <a:xfrm>
            <a:off x="304800" y="2209800"/>
            <a:ext cx="4610100" cy="4069287"/>
          </a:xfrm>
        </p:spPr>
        <p:txBody>
          <a:bodyPr>
            <a:normAutofit lnSpcReduction="10000"/>
          </a:bodyPr>
          <a:lstStyle/>
          <a:p>
            <a:r>
              <a:rPr lang="en-US" sz="3200" b="1" dirty="0" smtClean="0">
                <a:solidFill>
                  <a:schemeClr val="tx2">
                    <a:lumMod val="75000"/>
                  </a:schemeClr>
                </a:solidFill>
              </a:rPr>
              <a:t>Energies</a:t>
            </a:r>
            <a:r>
              <a:rPr lang="en-US" sz="3200" dirty="0" smtClean="0"/>
              <a:t> (</a:t>
            </a:r>
            <a:r>
              <a:rPr lang="en-US" dirty="0" smtClean="0"/>
              <a:t>Gk. ‘</a:t>
            </a:r>
            <a:r>
              <a:rPr lang="en-US" dirty="0" err="1" smtClean="0"/>
              <a:t>energeia</a:t>
            </a:r>
            <a:r>
              <a:rPr lang="en-US" dirty="0" smtClean="0"/>
              <a:t>) </a:t>
            </a:r>
          </a:p>
          <a:p>
            <a:r>
              <a:rPr lang="en-US" dirty="0" smtClean="0"/>
              <a:t>energies that work in or through a person (sometimes used in combination w. </a:t>
            </a:r>
            <a:r>
              <a:rPr lang="en-US" i="1" dirty="0" err="1" smtClean="0"/>
              <a:t>dunamis</a:t>
            </a:r>
            <a:r>
              <a:rPr lang="en-US" dirty="0" smtClean="0"/>
              <a:t>) </a:t>
            </a:r>
          </a:p>
          <a:p>
            <a:r>
              <a:rPr lang="en-US" dirty="0" smtClean="0"/>
              <a:t>resurrection power,</a:t>
            </a:r>
          </a:p>
          <a:p>
            <a:r>
              <a:rPr lang="en-US" dirty="0" smtClean="0"/>
              <a:t>including divine or demonic energies , occult energy,  spiritual gifts, influences, demonstrations of power, </a:t>
            </a:r>
            <a:endParaRPr lang="en-US" dirty="0"/>
          </a:p>
        </p:txBody>
      </p:sp>
      <p:sp>
        <p:nvSpPr>
          <p:cNvPr id="4" name="Content Placeholder 3"/>
          <p:cNvSpPr>
            <a:spLocks noGrp="1"/>
          </p:cNvSpPr>
          <p:nvPr>
            <p:ph sz="half" idx="2"/>
          </p:nvPr>
        </p:nvSpPr>
        <p:spPr>
          <a:xfrm>
            <a:off x="304800" y="6629400"/>
            <a:ext cx="6210300" cy="2301033"/>
          </a:xfrm>
        </p:spPr>
        <p:txBody>
          <a:bodyPr>
            <a:normAutofit lnSpcReduction="10000"/>
          </a:bodyPr>
          <a:lstStyle/>
          <a:p>
            <a:r>
              <a:rPr lang="en-US" dirty="0" smtClean="0"/>
              <a:t>(</a:t>
            </a:r>
            <a:r>
              <a:rPr lang="en-US" i="1" dirty="0" smtClean="0"/>
              <a:t>Ephesians 1:19,20; 2:2, 2 Thessalonians 2:7, 9;  1 Corinthians 12:6,11;  16:9,  Mark 6:14, Galatians 2:8, 3:5; Ephesians 3:7, 4:16, Philippians 3:21, Colossians 1:29, 2:12,  Hebrews 4:12</a:t>
            </a: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erge 3"/>
          <p:cNvSpPr/>
          <p:nvPr/>
        </p:nvSpPr>
        <p:spPr>
          <a:xfrm>
            <a:off x="990600" y="990600"/>
            <a:ext cx="4572000" cy="34290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AUTHORITY</a:t>
            </a:r>
            <a:endParaRPr lang="en-US" sz="2800" dirty="0"/>
          </a:p>
        </p:txBody>
      </p:sp>
      <p:sp>
        <p:nvSpPr>
          <p:cNvPr id="5" name="Flowchart: Alternate Process 4"/>
          <p:cNvSpPr/>
          <p:nvPr/>
        </p:nvSpPr>
        <p:spPr>
          <a:xfrm>
            <a:off x="1143000" y="4724400"/>
            <a:ext cx="4495800" cy="838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POWER</a:t>
            </a:r>
            <a:endParaRPr lang="en-US" sz="2800" dirty="0"/>
          </a:p>
        </p:txBody>
      </p:sp>
      <p:cxnSp>
        <p:nvCxnSpPr>
          <p:cNvPr id="7" name="Straight Arrow Connector 6"/>
          <p:cNvCxnSpPr/>
          <p:nvPr/>
        </p:nvCxnSpPr>
        <p:spPr>
          <a:xfrm rot="5400000">
            <a:off x="533400" y="6248400"/>
            <a:ext cx="1828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409700" y="6515100"/>
            <a:ext cx="1752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2019300" y="64389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2743200" y="6400800"/>
            <a:ext cx="1752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724400" y="6172200"/>
            <a:ext cx="1752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3581400" y="6172200"/>
            <a:ext cx="1676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Flowchart: Punched Tape 17"/>
          <p:cNvSpPr/>
          <p:nvPr/>
        </p:nvSpPr>
        <p:spPr>
          <a:xfrm>
            <a:off x="685800" y="7467600"/>
            <a:ext cx="5638800" cy="12192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ENERGIES</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tdiag2.gif"/>
          <p:cNvPicPr>
            <a:picLocks noChangeAspect="1"/>
          </p:cNvPicPr>
          <p:nvPr/>
        </p:nvPicPr>
        <p:blipFill>
          <a:blip r:embed="rId3"/>
          <a:stretch>
            <a:fillRect/>
          </a:stretch>
        </p:blipFill>
        <p:spPr>
          <a:xfrm>
            <a:off x="457200" y="914401"/>
            <a:ext cx="6172200" cy="789034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tdiag2a.gif"/>
          <p:cNvPicPr>
            <a:picLocks noChangeAspect="1"/>
          </p:cNvPicPr>
          <p:nvPr/>
        </p:nvPicPr>
        <p:blipFill>
          <a:blip r:embed="rId3"/>
          <a:stretch>
            <a:fillRect/>
          </a:stretch>
        </p:blipFill>
        <p:spPr>
          <a:xfrm>
            <a:off x="457200" y="1109663"/>
            <a:ext cx="5867400" cy="795820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966216"/>
          </a:xfrm>
        </p:spPr>
        <p:txBody>
          <a:bodyPr/>
          <a:lstStyle/>
          <a:p>
            <a:r>
              <a:rPr lang="en-US" b="1" dirty="0" smtClean="0"/>
              <a:t>The Heavenly Realms</a:t>
            </a:r>
            <a:endParaRPr lang="en-US" b="1" dirty="0"/>
          </a:p>
        </p:txBody>
      </p:sp>
      <p:sp>
        <p:nvSpPr>
          <p:cNvPr id="7" name="Rectangle 6"/>
          <p:cNvSpPr/>
          <p:nvPr/>
        </p:nvSpPr>
        <p:spPr>
          <a:xfrm>
            <a:off x="457200" y="2743200"/>
            <a:ext cx="3962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r>
              <a:rPr lang="en-US" baseline="30000" dirty="0" smtClean="0"/>
              <a:t>rd</a:t>
            </a:r>
            <a:r>
              <a:rPr lang="en-US" dirty="0" smtClean="0"/>
              <a:t> Heaven – The Throne of God</a:t>
            </a:r>
            <a:endParaRPr lang="en-US" dirty="0"/>
          </a:p>
        </p:txBody>
      </p:sp>
      <p:sp>
        <p:nvSpPr>
          <p:cNvPr id="8" name="Rectangle 7"/>
          <p:cNvSpPr/>
          <p:nvPr/>
        </p:nvSpPr>
        <p:spPr>
          <a:xfrm>
            <a:off x="457200" y="3733800"/>
            <a:ext cx="4038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r>
              <a:rPr lang="en-US" baseline="30000" dirty="0" smtClean="0"/>
              <a:t>nd</a:t>
            </a:r>
            <a:r>
              <a:rPr lang="en-US" dirty="0" smtClean="0"/>
              <a:t> Heaven – Angels / Spiritual Warfare</a:t>
            </a:r>
            <a:endParaRPr lang="en-US" dirty="0"/>
          </a:p>
        </p:txBody>
      </p:sp>
      <p:sp>
        <p:nvSpPr>
          <p:cNvPr id="9" name="Rectangle 8"/>
          <p:cNvSpPr/>
          <p:nvPr/>
        </p:nvSpPr>
        <p:spPr>
          <a:xfrm>
            <a:off x="457200" y="4648200"/>
            <a:ext cx="4114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r>
              <a:rPr lang="en-US" baseline="30000" dirty="0" smtClean="0"/>
              <a:t>st</a:t>
            </a:r>
            <a:r>
              <a:rPr lang="en-US" dirty="0" smtClean="0"/>
              <a:t> heaven  - Air</a:t>
            </a:r>
            <a:endParaRPr lang="en-US" dirty="0"/>
          </a:p>
        </p:txBody>
      </p:sp>
      <p:sp>
        <p:nvSpPr>
          <p:cNvPr id="10" name="Oval 9"/>
          <p:cNvSpPr/>
          <p:nvPr/>
        </p:nvSpPr>
        <p:spPr>
          <a:xfrm>
            <a:off x="2286000" y="5334000"/>
            <a:ext cx="1371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Earth</a:t>
            </a:r>
            <a:endParaRPr lang="en-US" dirty="0"/>
          </a:p>
        </p:txBody>
      </p:sp>
      <p:sp>
        <p:nvSpPr>
          <p:cNvPr id="11" name="Rectangle 10"/>
          <p:cNvSpPr/>
          <p:nvPr/>
        </p:nvSpPr>
        <p:spPr>
          <a:xfrm>
            <a:off x="533400" y="7010400"/>
            <a:ext cx="4191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Hades /Hell</a:t>
            </a:r>
            <a:endParaRPr lang="en-US" dirty="0"/>
          </a:p>
        </p:txBody>
      </p:sp>
      <p:sp>
        <p:nvSpPr>
          <p:cNvPr id="12" name="Rectangle 11"/>
          <p:cNvSpPr/>
          <p:nvPr/>
        </p:nvSpPr>
        <p:spPr>
          <a:xfrm>
            <a:off x="533400" y="7772400"/>
            <a:ext cx="434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Pit</a:t>
            </a:r>
            <a:endParaRPr lang="en-US" dirty="0"/>
          </a:p>
        </p:txBody>
      </p:sp>
      <p:sp>
        <p:nvSpPr>
          <p:cNvPr id="13" name="Rectangle 12"/>
          <p:cNvSpPr/>
          <p:nvPr/>
        </p:nvSpPr>
        <p:spPr>
          <a:xfrm>
            <a:off x="533400" y="8458200"/>
            <a:ext cx="434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Lake Of Fire</a:t>
            </a:r>
            <a:endParaRPr lang="en-US" dirty="0"/>
          </a:p>
        </p:txBody>
      </p:sp>
      <p:sp>
        <p:nvSpPr>
          <p:cNvPr id="14" name="Rounded Rectangle 13"/>
          <p:cNvSpPr/>
          <p:nvPr/>
        </p:nvSpPr>
        <p:spPr>
          <a:xfrm>
            <a:off x="3733800" y="5562600"/>
            <a:ext cx="2819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Sheol</a:t>
            </a:r>
            <a:endParaRPr lang="en-US" dirty="0"/>
          </a:p>
        </p:txBody>
      </p:sp>
      <p:cxnSp>
        <p:nvCxnSpPr>
          <p:cNvPr id="16" name="Straight Connector 15"/>
          <p:cNvCxnSpPr>
            <a:stCxn id="14" idx="1"/>
            <a:endCxn id="14" idx="3"/>
          </p:cNvCxnSpPr>
          <p:nvPr/>
        </p:nvCxnSpPr>
        <p:spPr>
          <a:xfrm rot="10800000" flipH="1">
            <a:off x="3733800" y="6057900"/>
            <a:ext cx="2819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657600" y="5562600"/>
            <a:ext cx="2819400" cy="369332"/>
          </a:xfrm>
          <a:prstGeom prst="rect">
            <a:avLst/>
          </a:prstGeom>
          <a:noFill/>
        </p:spPr>
        <p:txBody>
          <a:bodyPr wrap="square" rtlCol="0">
            <a:spAutoFit/>
          </a:bodyPr>
          <a:lstStyle/>
          <a:p>
            <a:r>
              <a:rPr lang="en-US" dirty="0" smtClean="0"/>
              <a:t>Abraham’s Bosom (Good)</a:t>
            </a:r>
            <a:endParaRPr lang="en-US" dirty="0"/>
          </a:p>
        </p:txBody>
      </p:sp>
      <p:sp>
        <p:nvSpPr>
          <p:cNvPr id="18" name="TextBox 17"/>
          <p:cNvSpPr txBox="1"/>
          <p:nvPr/>
        </p:nvSpPr>
        <p:spPr>
          <a:xfrm>
            <a:off x="3657600" y="6248400"/>
            <a:ext cx="2971800" cy="381000"/>
          </a:xfrm>
          <a:prstGeom prst="rect">
            <a:avLst/>
          </a:prstGeom>
          <a:noFill/>
        </p:spPr>
        <p:txBody>
          <a:bodyPr wrap="square" rtlCol="0">
            <a:spAutoFit/>
          </a:bodyPr>
          <a:lstStyle/>
          <a:p>
            <a:r>
              <a:rPr lang="en-US" dirty="0" smtClean="0"/>
              <a:t>Hades – Bad ?Torment</a:t>
            </a:r>
            <a:endParaRPr lang="en-US" dirty="0"/>
          </a:p>
        </p:txBody>
      </p:sp>
      <p:cxnSp>
        <p:nvCxnSpPr>
          <p:cNvPr id="20" name="Straight Arrow Connector 19"/>
          <p:cNvCxnSpPr/>
          <p:nvPr/>
        </p:nvCxnSpPr>
        <p:spPr>
          <a:xfrm rot="5400000">
            <a:off x="3276600" y="6400800"/>
            <a:ext cx="762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V="1">
            <a:off x="4000500" y="3390900"/>
            <a:ext cx="23622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953000" y="6781800"/>
            <a:ext cx="1600200" cy="2031325"/>
          </a:xfrm>
          <a:prstGeom prst="rect">
            <a:avLst/>
          </a:prstGeom>
          <a:noFill/>
        </p:spPr>
        <p:txBody>
          <a:bodyPr wrap="square" rtlCol="0">
            <a:spAutoFit/>
          </a:bodyPr>
          <a:lstStyle/>
          <a:p>
            <a:r>
              <a:rPr lang="en-US" dirty="0" smtClean="0"/>
              <a:t>At the cross </a:t>
            </a:r>
            <a:r>
              <a:rPr lang="en-US" dirty="0" err="1" smtClean="0"/>
              <a:t>Sheol</a:t>
            </a:r>
            <a:r>
              <a:rPr lang="en-US" dirty="0" smtClean="0"/>
              <a:t> was emptied of the good . And  the bad area Hades became Hell</a:t>
            </a:r>
            <a:endParaRPr lang="en-US" dirty="0"/>
          </a:p>
        </p:txBody>
      </p:sp>
      <p:sp>
        <p:nvSpPr>
          <p:cNvPr id="25" name="Rectangle 24"/>
          <p:cNvSpPr/>
          <p:nvPr/>
        </p:nvSpPr>
        <p:spPr>
          <a:xfrm>
            <a:off x="457200" y="1828800"/>
            <a:ext cx="5638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Above the Heavens  - God – A Place of Great Glory</a:t>
            </a:r>
            <a:endParaRPr lang="en-US" dirty="0"/>
          </a:p>
        </p:txBody>
      </p:sp>
      <p:sp>
        <p:nvSpPr>
          <p:cNvPr id="26" name="TextBox 25"/>
          <p:cNvSpPr txBox="1"/>
          <p:nvPr/>
        </p:nvSpPr>
        <p:spPr>
          <a:xfrm>
            <a:off x="4648200" y="2590800"/>
            <a:ext cx="2209800" cy="2862322"/>
          </a:xfrm>
          <a:prstGeom prst="rect">
            <a:avLst/>
          </a:prstGeom>
          <a:noFill/>
        </p:spPr>
        <p:txBody>
          <a:bodyPr wrap="square" rtlCol="0">
            <a:spAutoFit/>
          </a:bodyPr>
          <a:lstStyle/>
          <a:p>
            <a:r>
              <a:rPr lang="en-US" dirty="0" smtClean="0"/>
              <a:t>Satan was cast out of the Third Heaven, was in the 2</a:t>
            </a:r>
            <a:r>
              <a:rPr lang="en-US" baseline="30000" dirty="0" smtClean="0"/>
              <a:t>nd</a:t>
            </a:r>
            <a:r>
              <a:rPr lang="en-US" dirty="0" smtClean="0"/>
              <a:t> Heaven before the cross. After being defeated </a:t>
            </a:r>
            <a:r>
              <a:rPr lang="en-US" dirty="0" smtClean="0"/>
              <a:t> </a:t>
            </a:r>
            <a:r>
              <a:rPr lang="en-US" dirty="0" smtClean="0"/>
              <a:t>by Christ he is now ‘prince of the power of the air (1</a:t>
            </a:r>
            <a:r>
              <a:rPr lang="en-US" baseline="30000" dirty="0" smtClean="0"/>
              <a:t>st</a:t>
            </a:r>
            <a:r>
              <a:rPr lang="en-US" dirty="0" smtClean="0"/>
              <a:t> heaven)</a:t>
            </a:r>
            <a:endParaRPr lang="en-US" dirty="0"/>
          </a:p>
        </p:txBody>
      </p:sp>
      <p:sp>
        <p:nvSpPr>
          <p:cNvPr id="27" name="TextBox 26"/>
          <p:cNvSpPr txBox="1"/>
          <p:nvPr/>
        </p:nvSpPr>
        <p:spPr>
          <a:xfrm>
            <a:off x="0" y="5105400"/>
            <a:ext cx="2514600" cy="2031325"/>
          </a:xfrm>
          <a:prstGeom prst="rect">
            <a:avLst/>
          </a:prstGeom>
          <a:noFill/>
        </p:spPr>
        <p:txBody>
          <a:bodyPr wrap="square" rtlCol="0">
            <a:spAutoFit/>
          </a:bodyPr>
          <a:lstStyle/>
          <a:p>
            <a:r>
              <a:rPr lang="en-US" dirty="0" smtClean="0"/>
              <a:t>Satan will be cast to the Earth and this will bring about the Tribulation, he will then end up in the Pit and later in the Lake of Fire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2438400"/>
            <a:ext cx="6172200" cy="6477000"/>
          </a:xfrm>
        </p:spPr>
        <p:txBody>
          <a:bodyPr>
            <a:normAutofit fontScale="70000" lnSpcReduction="20000"/>
          </a:bodyPr>
          <a:lstStyle/>
          <a:p>
            <a:r>
              <a:rPr lang="en-US" sz="3600" dirty="0" smtClean="0"/>
              <a:t>The </a:t>
            </a:r>
            <a:r>
              <a:rPr lang="en-US" sz="3600" dirty="0" smtClean="0"/>
              <a:t>word Heaven is plural “</a:t>
            </a:r>
            <a:r>
              <a:rPr lang="en-US" sz="3600" dirty="0" err="1" smtClean="0"/>
              <a:t>shamayim</a:t>
            </a:r>
            <a:r>
              <a:rPr lang="en-US" sz="3600" dirty="0" smtClean="0"/>
              <a:t>” or “</a:t>
            </a:r>
            <a:r>
              <a:rPr lang="en-US" sz="3600" dirty="0" err="1" smtClean="0"/>
              <a:t>ouranoi</a:t>
            </a:r>
            <a:r>
              <a:rPr lang="en-US" sz="3600" dirty="0" smtClean="0"/>
              <a:t>” (Gk).  There are three heavens or “</a:t>
            </a:r>
            <a:r>
              <a:rPr lang="en-US" sz="3600" dirty="0" err="1" smtClean="0"/>
              <a:t>shamayim</a:t>
            </a:r>
            <a:r>
              <a:rPr lang="en-US" sz="3600" dirty="0" smtClean="0"/>
              <a:t>” mentioned in Scripture.</a:t>
            </a:r>
          </a:p>
          <a:p>
            <a:r>
              <a:rPr lang="en-US" sz="3600" dirty="0" smtClean="0"/>
              <a:t> </a:t>
            </a:r>
            <a:r>
              <a:rPr lang="en-US" sz="3600" b="1" dirty="0" smtClean="0"/>
              <a:t>Above the Heavens</a:t>
            </a:r>
            <a:r>
              <a:rPr lang="en-US" sz="3600" dirty="0" smtClean="0"/>
              <a:t> – where God’s glory dwells and where Satan once aimed to be. (Psalm 8:1, 108:4,5, Ephesians 1:20, 4:10, Isaiah 14:12-14) </a:t>
            </a:r>
          </a:p>
          <a:p>
            <a:r>
              <a:rPr lang="en-US" sz="3600" dirty="0" smtClean="0"/>
              <a:t> </a:t>
            </a:r>
            <a:r>
              <a:rPr lang="en-US" sz="3600" b="1" dirty="0" smtClean="0"/>
              <a:t>Third Heaven</a:t>
            </a:r>
            <a:r>
              <a:rPr lang="en-US" sz="3600" dirty="0" smtClean="0"/>
              <a:t> (2 Corinthians 12:2) – the Throne, where Paul went and heard holy things.</a:t>
            </a:r>
          </a:p>
          <a:p>
            <a:r>
              <a:rPr lang="en-US" sz="3600" b="1" dirty="0" smtClean="0"/>
              <a:t>Second Heaven</a:t>
            </a:r>
            <a:r>
              <a:rPr lang="en-US" sz="3600" dirty="0" smtClean="0"/>
              <a:t> (Revelation 12:4-12, 14:6,7) –Where Satan and fallen angels first fell to and demons are fighting for now.</a:t>
            </a:r>
            <a:br>
              <a:rPr lang="en-US" sz="3600" dirty="0" smtClean="0"/>
            </a:br>
            <a:r>
              <a:rPr lang="en-US" sz="3600" b="1" dirty="0" smtClean="0"/>
              <a:t> First Heaven</a:t>
            </a:r>
            <a:r>
              <a:rPr lang="en-US" sz="3600" dirty="0" smtClean="0"/>
              <a:t> (Genesis 1:20, Psalm 104:12, Daniel 2:38) – birds dwell, Satan dwells as prince of the power of the air since the cross.</a:t>
            </a:r>
            <a:r>
              <a:rPr lang="en-US" sz="3500" dirty="0" smtClean="0"/>
              <a:t/>
            </a:r>
            <a:br>
              <a:rPr lang="en-US" sz="3500" dirty="0" smtClean="0"/>
            </a:br>
            <a:endParaRPr lang="en-US" dirty="0"/>
          </a:p>
        </p:txBody>
      </p:sp>
      <p:sp>
        <p:nvSpPr>
          <p:cNvPr id="6" name="Title 5"/>
          <p:cNvSpPr>
            <a:spLocks noGrp="1"/>
          </p:cNvSpPr>
          <p:nvPr>
            <p:ph type="title"/>
          </p:nvPr>
        </p:nvSpPr>
        <p:spPr>
          <a:xfrm>
            <a:off x="381000" y="914400"/>
            <a:ext cx="6172200" cy="1091184"/>
          </a:xfrm>
        </p:spPr>
        <p:txBody>
          <a:bodyPr/>
          <a:lstStyle/>
          <a:p>
            <a:r>
              <a:rPr lang="en-US" b="1" dirty="0" smtClean="0"/>
              <a:t>The Three Heavens</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663</TotalTime>
  <Words>956</Words>
  <Application>Microsoft Office PowerPoint</Application>
  <PresentationFormat>On-screen Show (4:3)</PresentationFormat>
  <Paragraphs>124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Authority  &amp;  Power  In  Prayer</vt:lpstr>
      <vt:lpstr>Authority</vt:lpstr>
      <vt:lpstr>Power</vt:lpstr>
      <vt:lpstr>Energies</vt:lpstr>
      <vt:lpstr>Slide 5</vt:lpstr>
      <vt:lpstr>Slide 6</vt:lpstr>
      <vt:lpstr>Slide 7</vt:lpstr>
      <vt:lpstr>The Heavenly Realms</vt:lpstr>
      <vt:lpstr>The Three Heavens</vt:lpstr>
      <vt:lpstr>The Lower Realms</vt:lpstr>
      <vt:lpstr>Lower Realms - 2</vt:lpstr>
      <vt:lpstr>The Rebels Against God</vt:lpstr>
      <vt:lpstr>Our Role…</vt:lpstr>
      <vt:lpstr>Receiving Authority</vt:lpstr>
      <vt:lpstr>Receiving Power</vt:lpstr>
      <vt:lpstr>Receiving “Energy”</vt:lpstr>
      <vt:lpstr>The Purpose…</vt:lpstr>
      <vt:lpstr>In Practice - 1</vt:lpstr>
      <vt:lpstr>In Practice - 2</vt:lpstr>
      <vt:lpstr>In Practice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Authority  &amp;  Power  In  Prayer</dc:title>
  <dc:creator>John Edmiston</dc:creator>
  <cp:lastModifiedBy>John Edmiston</cp:lastModifiedBy>
  <cp:revision>51</cp:revision>
  <dcterms:created xsi:type="dcterms:W3CDTF">2008-05-21T12:58:16Z</dcterms:created>
  <dcterms:modified xsi:type="dcterms:W3CDTF">2008-05-22T13:45:37Z</dcterms:modified>
</cp:coreProperties>
</file>